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rels" ContentType="application/vnd.openxmlformats-package.relationships+xml"/>
  <Default Extension="wdp" ContentType="image/vnd.ms-photo"/>
  <Default Extension="tif" ContentType="image/tiff"/>
  <Default Extension="bin" ContentType="application/vnd.openxmlformats-officedocument.presentationml.printerSettings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2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3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07" r:id="rId1"/>
  </p:sldMasterIdLst>
  <p:notesMasterIdLst>
    <p:notesMasterId r:id="rId22"/>
  </p:notesMasterIdLst>
  <p:sldIdLst>
    <p:sldId id="256" r:id="rId2"/>
    <p:sldId id="257" r:id="rId3"/>
    <p:sldId id="264" r:id="rId4"/>
    <p:sldId id="258" r:id="rId5"/>
    <p:sldId id="259" r:id="rId6"/>
    <p:sldId id="260" r:id="rId7"/>
    <p:sldId id="261" r:id="rId8"/>
    <p:sldId id="262" r:id="rId9"/>
    <p:sldId id="263" r:id="rId10"/>
    <p:sldId id="266" r:id="rId11"/>
    <p:sldId id="276" r:id="rId12"/>
    <p:sldId id="277" r:id="rId13"/>
    <p:sldId id="275" r:id="rId14"/>
    <p:sldId id="269" r:id="rId15"/>
    <p:sldId id="274" r:id="rId16"/>
    <p:sldId id="271" r:id="rId17"/>
    <p:sldId id="265" r:id="rId18"/>
    <p:sldId id="268" r:id="rId19"/>
    <p:sldId id="273" r:id="rId20"/>
    <p:sldId id="272" r:id="rId21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6653" autoAdjust="0"/>
  </p:normalViewPr>
  <p:slideViewPr>
    <p:cSldViewPr snapToGrid="0" snapToObjects="1">
      <p:cViewPr varScale="1">
        <p:scale>
          <a:sx n="77" d="100"/>
          <a:sy n="77" d="100"/>
        </p:scale>
        <p:origin x="-120" y="-12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notesMaster" Target="notesMasters/notesMaster1.xml"/><Relationship Id="rId23" Type="http://schemas.openxmlformats.org/officeDocument/2006/relationships/printerSettings" Target="printerSettings/printerSettings1.bin"/><Relationship Id="rId24" Type="http://schemas.openxmlformats.org/officeDocument/2006/relationships/presProps" Target="presProps.xml"/><Relationship Id="rId25" Type="http://schemas.openxmlformats.org/officeDocument/2006/relationships/viewProps" Target="viewProps.xml"/><Relationship Id="rId26" Type="http://schemas.openxmlformats.org/officeDocument/2006/relationships/theme" Target="theme/theme1.xml"/><Relationship Id="rId27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99588FE-CA9E-314C-B3A0-F93F43DA348D}" type="doc">
      <dgm:prSet loTypeId="urn:microsoft.com/office/officeart/2009/3/layout/Descending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EA04EC-49B0-1B49-8DBC-E809E77968B6}">
      <dgm:prSet phldrT="[Text]" custT="1"/>
      <dgm:spPr/>
      <dgm:t>
        <a:bodyPr/>
        <a:lstStyle/>
        <a:p>
          <a:r>
            <a:rPr lang="en-US" sz="1400" dirty="0" smtClean="0"/>
            <a:t>1. Problem Identified</a:t>
          </a:r>
          <a:endParaRPr lang="en-US" sz="1400" dirty="0"/>
        </a:p>
      </dgm:t>
    </dgm:pt>
    <dgm:pt modelId="{C8C016A1-C617-B343-AA2A-BE65BA607411}" type="parTrans" cxnId="{2AFD7710-3696-F34B-863B-06271CF54893}">
      <dgm:prSet/>
      <dgm:spPr/>
      <dgm:t>
        <a:bodyPr/>
        <a:lstStyle/>
        <a:p>
          <a:endParaRPr lang="en-US"/>
        </a:p>
      </dgm:t>
    </dgm:pt>
    <dgm:pt modelId="{27AF999E-9F03-C24A-B297-A7F98D649B8C}" type="sibTrans" cxnId="{2AFD7710-3696-F34B-863B-06271CF54893}">
      <dgm:prSet/>
      <dgm:spPr/>
      <dgm:t>
        <a:bodyPr/>
        <a:lstStyle/>
        <a:p>
          <a:endParaRPr lang="en-US"/>
        </a:p>
      </dgm:t>
    </dgm:pt>
    <dgm:pt modelId="{0950BB3F-FB1D-7B46-8C75-46D684238F12}">
      <dgm:prSet phldrT="[Text]" custT="1"/>
      <dgm:spPr/>
      <dgm:t>
        <a:bodyPr/>
        <a:lstStyle/>
        <a:p>
          <a:r>
            <a:rPr lang="en-US" sz="1400" dirty="0" smtClean="0"/>
            <a:t>2. Conference Held &amp; Decision made</a:t>
          </a:r>
          <a:endParaRPr lang="en-US" sz="1400" dirty="0"/>
        </a:p>
      </dgm:t>
    </dgm:pt>
    <dgm:pt modelId="{1E4993D4-3A35-AB4B-A1C4-3AC79358ED78}" type="parTrans" cxnId="{8862E999-E154-4F4E-A761-61579DCA69FC}">
      <dgm:prSet/>
      <dgm:spPr/>
      <dgm:t>
        <a:bodyPr/>
        <a:lstStyle/>
        <a:p>
          <a:endParaRPr lang="en-US"/>
        </a:p>
      </dgm:t>
    </dgm:pt>
    <dgm:pt modelId="{808D3757-AA5A-DF44-9DA7-90D2A09C0E38}" type="sibTrans" cxnId="{8862E999-E154-4F4E-A761-61579DCA69FC}">
      <dgm:prSet/>
      <dgm:spPr/>
      <dgm:t>
        <a:bodyPr/>
        <a:lstStyle/>
        <a:p>
          <a:endParaRPr lang="en-US"/>
        </a:p>
      </dgm:t>
    </dgm:pt>
    <dgm:pt modelId="{820A98FD-66A4-A845-BCDE-2808829846CA}">
      <dgm:prSet phldrT="[Text]" custT="1"/>
      <dgm:spPr/>
      <dgm:t>
        <a:bodyPr/>
        <a:lstStyle/>
        <a:p>
          <a:pPr algn="l"/>
          <a:r>
            <a:rPr lang="en-US" sz="1400" dirty="0" smtClean="0"/>
            <a:t>3. Decision Communicated</a:t>
          </a:r>
          <a:endParaRPr lang="en-US" sz="1400" dirty="0"/>
        </a:p>
      </dgm:t>
    </dgm:pt>
    <dgm:pt modelId="{B2D7B85D-89DD-4246-A817-2E15F594D938}" type="parTrans" cxnId="{1A509B8E-9250-AC4B-8FFD-B8E547C51200}">
      <dgm:prSet/>
      <dgm:spPr/>
      <dgm:t>
        <a:bodyPr/>
        <a:lstStyle/>
        <a:p>
          <a:endParaRPr lang="en-US"/>
        </a:p>
      </dgm:t>
    </dgm:pt>
    <dgm:pt modelId="{BFE5D27B-3137-F243-9B9B-7E76D179BF44}" type="sibTrans" cxnId="{1A509B8E-9250-AC4B-8FFD-B8E547C51200}">
      <dgm:prSet/>
      <dgm:spPr/>
      <dgm:t>
        <a:bodyPr/>
        <a:lstStyle/>
        <a:p>
          <a:endParaRPr lang="en-US"/>
        </a:p>
      </dgm:t>
    </dgm:pt>
    <dgm:pt modelId="{6D485235-D524-D140-9E2F-5611B4BF071C}">
      <dgm:prSet phldrT="[Text]" custT="1"/>
      <dgm:spPr/>
      <dgm:t>
        <a:bodyPr/>
        <a:lstStyle/>
        <a:p>
          <a:r>
            <a:rPr lang="en-US" sz="1400" dirty="0" smtClean="0"/>
            <a:t>4. Tech or Physicist Changes Scanner Settings</a:t>
          </a:r>
          <a:endParaRPr lang="en-US" sz="1400" dirty="0"/>
        </a:p>
      </dgm:t>
    </dgm:pt>
    <dgm:pt modelId="{3E61EF09-D605-9D40-87D6-BD4D1C04CFBC}" type="parTrans" cxnId="{267AD924-E138-7344-A904-F775C9290A27}">
      <dgm:prSet/>
      <dgm:spPr/>
      <dgm:t>
        <a:bodyPr/>
        <a:lstStyle/>
        <a:p>
          <a:endParaRPr lang="en-US"/>
        </a:p>
      </dgm:t>
    </dgm:pt>
    <dgm:pt modelId="{D435C4B1-2DC6-934F-8420-049CADD3B79B}" type="sibTrans" cxnId="{267AD924-E138-7344-A904-F775C9290A27}">
      <dgm:prSet/>
      <dgm:spPr/>
      <dgm:t>
        <a:bodyPr/>
        <a:lstStyle/>
        <a:p>
          <a:endParaRPr lang="en-US"/>
        </a:p>
      </dgm:t>
    </dgm:pt>
    <dgm:pt modelId="{F59DBD62-5583-0F47-951F-2DE8B66EE54A}">
      <dgm:prSet phldrT="[Text]" custT="1"/>
      <dgm:spPr/>
      <dgm:t>
        <a:bodyPr/>
        <a:lstStyle/>
        <a:p>
          <a:r>
            <a:rPr lang="en-US" sz="1400" dirty="0" smtClean="0"/>
            <a:t>5. Patient Care Improved</a:t>
          </a:r>
          <a:endParaRPr lang="en-US" sz="1400" dirty="0"/>
        </a:p>
      </dgm:t>
    </dgm:pt>
    <dgm:pt modelId="{B802AE3E-F9EA-234C-99AC-2D3B18C0D828}" type="parTrans" cxnId="{3F65E15D-1422-D549-9BF7-5E087B0EB623}">
      <dgm:prSet/>
      <dgm:spPr/>
      <dgm:t>
        <a:bodyPr/>
        <a:lstStyle/>
        <a:p>
          <a:endParaRPr lang="en-US"/>
        </a:p>
      </dgm:t>
    </dgm:pt>
    <dgm:pt modelId="{469EDBA6-632D-ED41-BE3D-3AE0AE071763}" type="sibTrans" cxnId="{3F65E15D-1422-D549-9BF7-5E087B0EB623}">
      <dgm:prSet/>
      <dgm:spPr/>
      <dgm:t>
        <a:bodyPr/>
        <a:lstStyle/>
        <a:p>
          <a:endParaRPr lang="en-US"/>
        </a:p>
      </dgm:t>
    </dgm:pt>
    <dgm:pt modelId="{3ED23506-260C-5340-B5EA-B67E1D123789}" type="pres">
      <dgm:prSet presAssocID="{199588FE-CA9E-314C-B3A0-F93F43DA348D}" presName="Name0" presStyleCnt="0">
        <dgm:presLayoutVars>
          <dgm:chMax val="7"/>
          <dgm:chPref val="5"/>
        </dgm:presLayoutVars>
      </dgm:prSet>
      <dgm:spPr/>
      <dgm:t>
        <a:bodyPr/>
        <a:lstStyle/>
        <a:p>
          <a:endParaRPr lang="en-US"/>
        </a:p>
      </dgm:t>
    </dgm:pt>
    <dgm:pt modelId="{CB5FF44A-90A5-B94F-BE3C-391082F336C8}" type="pres">
      <dgm:prSet presAssocID="{199588FE-CA9E-314C-B3A0-F93F43DA348D}" presName="arrowNode" presStyleLbl="node1" presStyleIdx="0" presStyleCnt="1" custLinFactNeighborX="19998" custLinFactNeighborY="-1462"/>
      <dgm:spPr/>
      <dgm:t>
        <a:bodyPr/>
        <a:lstStyle/>
        <a:p>
          <a:endParaRPr lang="en-US"/>
        </a:p>
      </dgm:t>
    </dgm:pt>
    <dgm:pt modelId="{92C20C88-7BBC-AB4F-9890-DE62850B11C7}" type="pres">
      <dgm:prSet presAssocID="{E5EA04EC-49B0-1B49-8DBC-E809E77968B6}" presName="txNode1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EDB389-CBDA-A04C-AD49-AD6A63B9CB22}" type="pres">
      <dgm:prSet presAssocID="{0950BB3F-FB1D-7B46-8C75-46D684238F12}" presName="txNode2" presStyleLbl="revTx" presStyleIdx="1" presStyleCnt="5" custScaleX="75155" custLinFactNeighborX="-88238" custLinFactNeighborY="1639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5EED76-943A-C041-969A-24C553C2E51E}" type="pres">
      <dgm:prSet presAssocID="{808D3757-AA5A-DF44-9DA7-90D2A09C0E38}" presName="dotNode2" presStyleCnt="0"/>
      <dgm:spPr/>
    </dgm:pt>
    <dgm:pt modelId="{C86E51D0-A2D0-C946-86F6-AFA5B029DD15}" type="pres">
      <dgm:prSet presAssocID="{808D3757-AA5A-DF44-9DA7-90D2A09C0E38}" presName="dotRepeatNode" presStyleLbl="fgShp" presStyleIdx="0" presStyleCnt="3" custLinFactX="356795" custLinFactNeighborX="400000" custLinFactNeighborY="-67052"/>
      <dgm:spPr/>
      <dgm:t>
        <a:bodyPr/>
        <a:lstStyle/>
        <a:p>
          <a:endParaRPr lang="en-US"/>
        </a:p>
      </dgm:t>
    </dgm:pt>
    <dgm:pt modelId="{01B9947E-18FF-BE48-A979-DC12F88F3264}" type="pres">
      <dgm:prSet presAssocID="{820A98FD-66A4-A845-BCDE-2808829846CA}" presName="txNode3" presStyleLbl="revTx" presStyleIdx="2" presStyleCnt="5" custScaleX="117078" custLinFactNeighborX="41452" custLinFactNeighborY="199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182D1F-C885-584A-BFC0-77D36ADB0C85}" type="pres">
      <dgm:prSet presAssocID="{BFE5D27B-3137-F243-9B9B-7E76D179BF44}" presName="dotNode3" presStyleCnt="0"/>
      <dgm:spPr/>
    </dgm:pt>
    <dgm:pt modelId="{47D19998-28E1-264F-929C-B12F873BE10D}" type="pres">
      <dgm:prSet presAssocID="{BFE5D27B-3137-F243-9B9B-7E76D179BF44}" presName="dotRepeatNode" presStyleLbl="fgShp" presStyleIdx="1" presStyleCnt="3" custLinFactX="356795" custLinFactNeighborX="400000" custLinFactNeighborY="-67052"/>
      <dgm:spPr/>
      <dgm:t>
        <a:bodyPr/>
        <a:lstStyle/>
        <a:p>
          <a:endParaRPr lang="en-US"/>
        </a:p>
      </dgm:t>
    </dgm:pt>
    <dgm:pt modelId="{EB0051D3-48C8-684C-A82A-88299B3C8826}" type="pres">
      <dgm:prSet presAssocID="{6D485235-D524-D140-9E2F-5611B4BF071C}" presName="txNode4" presStyleLbl="revTx" presStyleIdx="3" presStyleCnt="5" custScaleX="169300" custScaleY="98033" custLinFactX="-1581" custLinFactNeighborX="-100000" custLinFactNeighborY="3046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C2D23F-2AEC-004A-8C58-770B6883B216}" type="pres">
      <dgm:prSet presAssocID="{D435C4B1-2DC6-934F-8420-049CADD3B79B}" presName="dotNode4" presStyleCnt="0"/>
      <dgm:spPr/>
    </dgm:pt>
    <dgm:pt modelId="{D24C28DD-CBD4-B646-A8E6-87DA2F19865B}" type="pres">
      <dgm:prSet presAssocID="{D435C4B1-2DC6-934F-8420-049CADD3B79B}" presName="dotRepeatNode" presStyleLbl="fgShp" presStyleIdx="2" presStyleCnt="3" custLinFactX="356795" custLinFactNeighborX="400000" custLinFactNeighborY="-67052"/>
      <dgm:spPr/>
      <dgm:t>
        <a:bodyPr/>
        <a:lstStyle/>
        <a:p>
          <a:endParaRPr lang="en-US"/>
        </a:p>
      </dgm:t>
    </dgm:pt>
    <dgm:pt modelId="{A3FDD117-F8FC-164D-B627-2EDE2C56F9B8}" type="pres">
      <dgm:prSet presAssocID="{F59DBD62-5583-0F47-951F-2DE8B66EE54A}" presName="txNode5" presStyleLbl="revTx" presStyleIdx="4" presStyleCnt="5" custScaleY="10574" custLinFactNeighborX="21061" custLinFactNeighborY="-3290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67AD924-E138-7344-A904-F775C9290A27}" srcId="{199588FE-CA9E-314C-B3A0-F93F43DA348D}" destId="{6D485235-D524-D140-9E2F-5611B4BF071C}" srcOrd="3" destOrd="0" parTransId="{3E61EF09-D605-9D40-87D6-BD4D1C04CFBC}" sibTransId="{D435C4B1-2DC6-934F-8420-049CADD3B79B}"/>
    <dgm:cxn modelId="{D0C99304-F155-884C-865F-4DF754E5A428}" type="presOf" srcId="{808D3757-AA5A-DF44-9DA7-90D2A09C0E38}" destId="{C86E51D0-A2D0-C946-86F6-AFA5B029DD15}" srcOrd="0" destOrd="0" presId="urn:microsoft.com/office/officeart/2009/3/layout/DescendingProcess"/>
    <dgm:cxn modelId="{974236CB-A3DD-CE4D-B772-0094C088EA13}" type="presOf" srcId="{6D485235-D524-D140-9E2F-5611B4BF071C}" destId="{EB0051D3-48C8-684C-A82A-88299B3C8826}" srcOrd="0" destOrd="0" presId="urn:microsoft.com/office/officeart/2009/3/layout/DescendingProcess"/>
    <dgm:cxn modelId="{3F65E15D-1422-D549-9BF7-5E087B0EB623}" srcId="{199588FE-CA9E-314C-B3A0-F93F43DA348D}" destId="{F59DBD62-5583-0F47-951F-2DE8B66EE54A}" srcOrd="4" destOrd="0" parTransId="{B802AE3E-F9EA-234C-99AC-2D3B18C0D828}" sibTransId="{469EDBA6-632D-ED41-BE3D-3AE0AE071763}"/>
    <dgm:cxn modelId="{52175E51-003E-2C47-ACC6-FF68CA23B1E2}" type="presOf" srcId="{199588FE-CA9E-314C-B3A0-F93F43DA348D}" destId="{3ED23506-260C-5340-B5EA-B67E1D123789}" srcOrd="0" destOrd="0" presId="urn:microsoft.com/office/officeart/2009/3/layout/DescendingProcess"/>
    <dgm:cxn modelId="{7DB3048A-BC3B-6D43-AC28-A705C62CC915}" type="presOf" srcId="{D435C4B1-2DC6-934F-8420-049CADD3B79B}" destId="{D24C28DD-CBD4-B646-A8E6-87DA2F19865B}" srcOrd="0" destOrd="0" presId="urn:microsoft.com/office/officeart/2009/3/layout/DescendingProcess"/>
    <dgm:cxn modelId="{9A7886B5-7462-654C-9747-66BE3E95865C}" type="presOf" srcId="{0950BB3F-FB1D-7B46-8C75-46D684238F12}" destId="{63EDB389-CBDA-A04C-AD49-AD6A63B9CB22}" srcOrd="0" destOrd="0" presId="urn:microsoft.com/office/officeart/2009/3/layout/DescendingProcess"/>
    <dgm:cxn modelId="{8862E999-E154-4F4E-A761-61579DCA69FC}" srcId="{199588FE-CA9E-314C-B3A0-F93F43DA348D}" destId="{0950BB3F-FB1D-7B46-8C75-46D684238F12}" srcOrd="1" destOrd="0" parTransId="{1E4993D4-3A35-AB4B-A1C4-3AC79358ED78}" sibTransId="{808D3757-AA5A-DF44-9DA7-90D2A09C0E38}"/>
    <dgm:cxn modelId="{2AFD7710-3696-F34B-863B-06271CF54893}" srcId="{199588FE-CA9E-314C-B3A0-F93F43DA348D}" destId="{E5EA04EC-49B0-1B49-8DBC-E809E77968B6}" srcOrd="0" destOrd="0" parTransId="{C8C016A1-C617-B343-AA2A-BE65BA607411}" sibTransId="{27AF999E-9F03-C24A-B297-A7F98D649B8C}"/>
    <dgm:cxn modelId="{2874AC60-207C-3D41-AC34-02251FBC5413}" type="presOf" srcId="{BFE5D27B-3137-F243-9B9B-7E76D179BF44}" destId="{47D19998-28E1-264F-929C-B12F873BE10D}" srcOrd="0" destOrd="0" presId="urn:microsoft.com/office/officeart/2009/3/layout/DescendingProcess"/>
    <dgm:cxn modelId="{1A509B8E-9250-AC4B-8FFD-B8E547C51200}" srcId="{199588FE-CA9E-314C-B3A0-F93F43DA348D}" destId="{820A98FD-66A4-A845-BCDE-2808829846CA}" srcOrd="2" destOrd="0" parTransId="{B2D7B85D-89DD-4246-A817-2E15F594D938}" sibTransId="{BFE5D27B-3137-F243-9B9B-7E76D179BF44}"/>
    <dgm:cxn modelId="{8AAED9E6-9C38-2448-8126-ACEC8054C4F7}" type="presOf" srcId="{E5EA04EC-49B0-1B49-8DBC-E809E77968B6}" destId="{92C20C88-7BBC-AB4F-9890-DE62850B11C7}" srcOrd="0" destOrd="0" presId="urn:microsoft.com/office/officeart/2009/3/layout/DescendingProcess"/>
    <dgm:cxn modelId="{92FB91BD-E9B8-A846-BAA0-88AE24D8D29D}" type="presOf" srcId="{F59DBD62-5583-0F47-951F-2DE8B66EE54A}" destId="{A3FDD117-F8FC-164D-B627-2EDE2C56F9B8}" srcOrd="0" destOrd="0" presId="urn:microsoft.com/office/officeart/2009/3/layout/DescendingProcess"/>
    <dgm:cxn modelId="{62AF7083-8FDF-8240-BE25-01F8EC8225E7}" type="presOf" srcId="{820A98FD-66A4-A845-BCDE-2808829846CA}" destId="{01B9947E-18FF-BE48-A979-DC12F88F3264}" srcOrd="0" destOrd="0" presId="urn:microsoft.com/office/officeart/2009/3/layout/DescendingProcess"/>
    <dgm:cxn modelId="{8100A8DA-0212-2048-8D56-7AC0A53B6BD6}" type="presParOf" srcId="{3ED23506-260C-5340-B5EA-B67E1D123789}" destId="{CB5FF44A-90A5-B94F-BE3C-391082F336C8}" srcOrd="0" destOrd="0" presId="urn:microsoft.com/office/officeart/2009/3/layout/DescendingProcess"/>
    <dgm:cxn modelId="{90E37516-A08D-4948-8CD1-94EF2E3A95FC}" type="presParOf" srcId="{3ED23506-260C-5340-B5EA-B67E1D123789}" destId="{92C20C88-7BBC-AB4F-9890-DE62850B11C7}" srcOrd="1" destOrd="0" presId="urn:microsoft.com/office/officeart/2009/3/layout/DescendingProcess"/>
    <dgm:cxn modelId="{F36C3766-AB04-3B4C-B30E-3618E3A85693}" type="presParOf" srcId="{3ED23506-260C-5340-B5EA-B67E1D123789}" destId="{63EDB389-CBDA-A04C-AD49-AD6A63B9CB22}" srcOrd="2" destOrd="0" presId="urn:microsoft.com/office/officeart/2009/3/layout/DescendingProcess"/>
    <dgm:cxn modelId="{8349CDB0-5896-334C-ACFA-7EF9F1BE7C6C}" type="presParOf" srcId="{3ED23506-260C-5340-B5EA-B67E1D123789}" destId="{F95EED76-943A-C041-969A-24C553C2E51E}" srcOrd="3" destOrd="0" presId="urn:microsoft.com/office/officeart/2009/3/layout/DescendingProcess"/>
    <dgm:cxn modelId="{CC6CB633-A83E-9A4A-A2A9-30DF5C488694}" type="presParOf" srcId="{F95EED76-943A-C041-969A-24C553C2E51E}" destId="{C86E51D0-A2D0-C946-86F6-AFA5B029DD15}" srcOrd="0" destOrd="0" presId="urn:microsoft.com/office/officeart/2009/3/layout/DescendingProcess"/>
    <dgm:cxn modelId="{9987686E-81D3-A94B-AF8F-F30451966F27}" type="presParOf" srcId="{3ED23506-260C-5340-B5EA-B67E1D123789}" destId="{01B9947E-18FF-BE48-A979-DC12F88F3264}" srcOrd="4" destOrd="0" presId="urn:microsoft.com/office/officeart/2009/3/layout/DescendingProcess"/>
    <dgm:cxn modelId="{AAA1F2E1-F71B-5D4D-B0C9-8CBF54ADEB7D}" type="presParOf" srcId="{3ED23506-260C-5340-B5EA-B67E1D123789}" destId="{15182D1F-C885-584A-BFC0-77D36ADB0C85}" srcOrd="5" destOrd="0" presId="urn:microsoft.com/office/officeart/2009/3/layout/DescendingProcess"/>
    <dgm:cxn modelId="{3D3086C9-66D1-3340-A5AC-0A0E912CB393}" type="presParOf" srcId="{15182D1F-C885-584A-BFC0-77D36ADB0C85}" destId="{47D19998-28E1-264F-929C-B12F873BE10D}" srcOrd="0" destOrd="0" presId="urn:microsoft.com/office/officeart/2009/3/layout/DescendingProcess"/>
    <dgm:cxn modelId="{3AA2F00E-8FD3-7C46-8AE3-C0A519AE9996}" type="presParOf" srcId="{3ED23506-260C-5340-B5EA-B67E1D123789}" destId="{EB0051D3-48C8-684C-A82A-88299B3C8826}" srcOrd="6" destOrd="0" presId="urn:microsoft.com/office/officeart/2009/3/layout/DescendingProcess"/>
    <dgm:cxn modelId="{963B6C5F-6451-5F48-84F0-BC356F46CE70}" type="presParOf" srcId="{3ED23506-260C-5340-B5EA-B67E1D123789}" destId="{1EC2D23F-2AEC-004A-8C58-770B6883B216}" srcOrd="7" destOrd="0" presId="urn:microsoft.com/office/officeart/2009/3/layout/DescendingProcess"/>
    <dgm:cxn modelId="{BB4D525E-0172-A444-A7EE-8B702181ED54}" type="presParOf" srcId="{1EC2D23F-2AEC-004A-8C58-770B6883B216}" destId="{D24C28DD-CBD4-B646-A8E6-87DA2F19865B}" srcOrd="0" destOrd="0" presId="urn:microsoft.com/office/officeart/2009/3/layout/DescendingProcess"/>
    <dgm:cxn modelId="{86F768B7-4329-FA4E-BA85-4CA64BAE7E9B}" type="presParOf" srcId="{3ED23506-260C-5340-B5EA-B67E1D123789}" destId="{A3FDD117-F8FC-164D-B627-2EDE2C56F9B8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199588FE-CA9E-314C-B3A0-F93F43DA348D}" type="doc">
      <dgm:prSet loTypeId="urn:microsoft.com/office/officeart/2009/3/layout/Descending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EA04EC-49B0-1B49-8DBC-E809E77968B6}">
      <dgm:prSet phldrT="[Text]" custT="1"/>
      <dgm:spPr/>
      <dgm:t>
        <a:bodyPr/>
        <a:lstStyle/>
        <a:p>
          <a:r>
            <a:rPr lang="en-US" sz="1400" dirty="0" smtClean="0"/>
            <a:t>1. Problem Identified</a:t>
          </a:r>
          <a:endParaRPr lang="en-US" sz="1400" dirty="0"/>
        </a:p>
      </dgm:t>
    </dgm:pt>
    <dgm:pt modelId="{C8C016A1-C617-B343-AA2A-BE65BA607411}" type="parTrans" cxnId="{2AFD7710-3696-F34B-863B-06271CF54893}">
      <dgm:prSet/>
      <dgm:spPr/>
      <dgm:t>
        <a:bodyPr/>
        <a:lstStyle/>
        <a:p>
          <a:endParaRPr lang="en-US"/>
        </a:p>
      </dgm:t>
    </dgm:pt>
    <dgm:pt modelId="{27AF999E-9F03-C24A-B297-A7F98D649B8C}" type="sibTrans" cxnId="{2AFD7710-3696-F34B-863B-06271CF54893}">
      <dgm:prSet/>
      <dgm:spPr/>
      <dgm:t>
        <a:bodyPr/>
        <a:lstStyle/>
        <a:p>
          <a:endParaRPr lang="en-US"/>
        </a:p>
      </dgm:t>
    </dgm:pt>
    <dgm:pt modelId="{0950BB3F-FB1D-7B46-8C75-46D684238F12}">
      <dgm:prSet phldrT="[Text]" custT="1"/>
      <dgm:spPr/>
      <dgm:t>
        <a:bodyPr/>
        <a:lstStyle/>
        <a:p>
          <a:r>
            <a:rPr lang="en-US" sz="1400" dirty="0" smtClean="0"/>
            <a:t>2. Conference Held &amp; Decision made</a:t>
          </a:r>
          <a:endParaRPr lang="en-US" sz="1400" dirty="0"/>
        </a:p>
      </dgm:t>
    </dgm:pt>
    <dgm:pt modelId="{1E4993D4-3A35-AB4B-A1C4-3AC79358ED78}" type="parTrans" cxnId="{8862E999-E154-4F4E-A761-61579DCA69FC}">
      <dgm:prSet/>
      <dgm:spPr/>
      <dgm:t>
        <a:bodyPr/>
        <a:lstStyle/>
        <a:p>
          <a:endParaRPr lang="en-US"/>
        </a:p>
      </dgm:t>
    </dgm:pt>
    <dgm:pt modelId="{808D3757-AA5A-DF44-9DA7-90D2A09C0E38}" type="sibTrans" cxnId="{8862E999-E154-4F4E-A761-61579DCA69FC}">
      <dgm:prSet/>
      <dgm:spPr/>
      <dgm:t>
        <a:bodyPr/>
        <a:lstStyle/>
        <a:p>
          <a:endParaRPr lang="en-US"/>
        </a:p>
      </dgm:t>
    </dgm:pt>
    <dgm:pt modelId="{820A98FD-66A4-A845-BCDE-2808829846CA}">
      <dgm:prSet phldrT="[Text]" custT="1"/>
      <dgm:spPr/>
      <dgm:t>
        <a:bodyPr/>
        <a:lstStyle/>
        <a:p>
          <a:pPr algn="l"/>
          <a:r>
            <a:rPr lang="en-US" sz="1400" dirty="0" smtClean="0"/>
            <a:t>3. Decision Communicated</a:t>
          </a:r>
          <a:endParaRPr lang="en-US" sz="1400" dirty="0"/>
        </a:p>
      </dgm:t>
    </dgm:pt>
    <dgm:pt modelId="{B2D7B85D-89DD-4246-A817-2E15F594D938}" type="parTrans" cxnId="{1A509B8E-9250-AC4B-8FFD-B8E547C51200}">
      <dgm:prSet/>
      <dgm:spPr/>
      <dgm:t>
        <a:bodyPr/>
        <a:lstStyle/>
        <a:p>
          <a:endParaRPr lang="en-US"/>
        </a:p>
      </dgm:t>
    </dgm:pt>
    <dgm:pt modelId="{BFE5D27B-3137-F243-9B9B-7E76D179BF44}" type="sibTrans" cxnId="{1A509B8E-9250-AC4B-8FFD-B8E547C51200}">
      <dgm:prSet/>
      <dgm:spPr/>
      <dgm:t>
        <a:bodyPr/>
        <a:lstStyle/>
        <a:p>
          <a:endParaRPr lang="en-US"/>
        </a:p>
      </dgm:t>
    </dgm:pt>
    <dgm:pt modelId="{6D485235-D524-D140-9E2F-5611B4BF071C}">
      <dgm:prSet phldrT="[Text]" custT="1"/>
      <dgm:spPr/>
      <dgm:t>
        <a:bodyPr/>
        <a:lstStyle/>
        <a:p>
          <a:r>
            <a:rPr lang="en-US" sz="1400" dirty="0" smtClean="0"/>
            <a:t>4. Tech or Physicist Changes Scanner Settings</a:t>
          </a:r>
          <a:endParaRPr lang="en-US" sz="1400" dirty="0"/>
        </a:p>
      </dgm:t>
    </dgm:pt>
    <dgm:pt modelId="{3E61EF09-D605-9D40-87D6-BD4D1C04CFBC}" type="parTrans" cxnId="{267AD924-E138-7344-A904-F775C9290A27}">
      <dgm:prSet/>
      <dgm:spPr/>
      <dgm:t>
        <a:bodyPr/>
        <a:lstStyle/>
        <a:p>
          <a:endParaRPr lang="en-US"/>
        </a:p>
      </dgm:t>
    </dgm:pt>
    <dgm:pt modelId="{D435C4B1-2DC6-934F-8420-049CADD3B79B}" type="sibTrans" cxnId="{267AD924-E138-7344-A904-F775C9290A27}">
      <dgm:prSet/>
      <dgm:spPr/>
      <dgm:t>
        <a:bodyPr/>
        <a:lstStyle/>
        <a:p>
          <a:endParaRPr lang="en-US"/>
        </a:p>
      </dgm:t>
    </dgm:pt>
    <dgm:pt modelId="{F59DBD62-5583-0F47-951F-2DE8B66EE54A}">
      <dgm:prSet phldrT="[Text]" custT="1"/>
      <dgm:spPr/>
      <dgm:t>
        <a:bodyPr/>
        <a:lstStyle/>
        <a:p>
          <a:r>
            <a:rPr lang="en-US" sz="1400" dirty="0" smtClean="0"/>
            <a:t>5. Patient Care Improved</a:t>
          </a:r>
          <a:endParaRPr lang="en-US" sz="1400" dirty="0"/>
        </a:p>
      </dgm:t>
    </dgm:pt>
    <dgm:pt modelId="{B802AE3E-F9EA-234C-99AC-2D3B18C0D828}" type="parTrans" cxnId="{3F65E15D-1422-D549-9BF7-5E087B0EB623}">
      <dgm:prSet/>
      <dgm:spPr/>
      <dgm:t>
        <a:bodyPr/>
        <a:lstStyle/>
        <a:p>
          <a:endParaRPr lang="en-US"/>
        </a:p>
      </dgm:t>
    </dgm:pt>
    <dgm:pt modelId="{469EDBA6-632D-ED41-BE3D-3AE0AE071763}" type="sibTrans" cxnId="{3F65E15D-1422-D549-9BF7-5E087B0EB623}">
      <dgm:prSet/>
      <dgm:spPr/>
      <dgm:t>
        <a:bodyPr/>
        <a:lstStyle/>
        <a:p>
          <a:endParaRPr lang="en-US"/>
        </a:p>
      </dgm:t>
    </dgm:pt>
    <dgm:pt modelId="{3ED23506-260C-5340-B5EA-B67E1D123789}" type="pres">
      <dgm:prSet presAssocID="{199588FE-CA9E-314C-B3A0-F93F43DA348D}" presName="Name0" presStyleCnt="0">
        <dgm:presLayoutVars>
          <dgm:chMax val="7"/>
          <dgm:chPref val="5"/>
        </dgm:presLayoutVars>
      </dgm:prSet>
      <dgm:spPr/>
      <dgm:t>
        <a:bodyPr/>
        <a:lstStyle/>
        <a:p>
          <a:endParaRPr lang="en-US"/>
        </a:p>
      </dgm:t>
    </dgm:pt>
    <dgm:pt modelId="{CB5FF44A-90A5-B94F-BE3C-391082F336C8}" type="pres">
      <dgm:prSet presAssocID="{199588FE-CA9E-314C-B3A0-F93F43DA348D}" presName="arrowNode" presStyleLbl="node1" presStyleIdx="0" presStyleCnt="1" custLinFactNeighborX="19998" custLinFactNeighborY="-1462"/>
      <dgm:spPr/>
      <dgm:t>
        <a:bodyPr/>
        <a:lstStyle/>
        <a:p>
          <a:endParaRPr lang="en-US"/>
        </a:p>
      </dgm:t>
    </dgm:pt>
    <dgm:pt modelId="{92C20C88-7BBC-AB4F-9890-DE62850B11C7}" type="pres">
      <dgm:prSet presAssocID="{E5EA04EC-49B0-1B49-8DBC-E809E77968B6}" presName="txNode1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EDB389-CBDA-A04C-AD49-AD6A63B9CB22}" type="pres">
      <dgm:prSet presAssocID="{0950BB3F-FB1D-7B46-8C75-46D684238F12}" presName="txNode2" presStyleLbl="revTx" presStyleIdx="1" presStyleCnt="5" custScaleX="75155" custLinFactNeighborX="-88238" custLinFactNeighborY="1639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5EED76-943A-C041-969A-24C553C2E51E}" type="pres">
      <dgm:prSet presAssocID="{808D3757-AA5A-DF44-9DA7-90D2A09C0E38}" presName="dotNode2" presStyleCnt="0"/>
      <dgm:spPr/>
    </dgm:pt>
    <dgm:pt modelId="{C86E51D0-A2D0-C946-86F6-AFA5B029DD15}" type="pres">
      <dgm:prSet presAssocID="{808D3757-AA5A-DF44-9DA7-90D2A09C0E38}" presName="dotRepeatNode" presStyleLbl="fgShp" presStyleIdx="0" presStyleCnt="3" custLinFactX="356795" custLinFactNeighborX="400000" custLinFactNeighborY="-67052"/>
      <dgm:spPr/>
      <dgm:t>
        <a:bodyPr/>
        <a:lstStyle/>
        <a:p>
          <a:endParaRPr lang="en-US"/>
        </a:p>
      </dgm:t>
    </dgm:pt>
    <dgm:pt modelId="{01B9947E-18FF-BE48-A979-DC12F88F3264}" type="pres">
      <dgm:prSet presAssocID="{820A98FD-66A4-A845-BCDE-2808829846CA}" presName="txNode3" presStyleLbl="revTx" presStyleIdx="2" presStyleCnt="5" custScaleX="117078" custLinFactNeighborX="41452" custLinFactNeighborY="199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182D1F-C885-584A-BFC0-77D36ADB0C85}" type="pres">
      <dgm:prSet presAssocID="{BFE5D27B-3137-F243-9B9B-7E76D179BF44}" presName="dotNode3" presStyleCnt="0"/>
      <dgm:spPr/>
    </dgm:pt>
    <dgm:pt modelId="{47D19998-28E1-264F-929C-B12F873BE10D}" type="pres">
      <dgm:prSet presAssocID="{BFE5D27B-3137-F243-9B9B-7E76D179BF44}" presName="dotRepeatNode" presStyleLbl="fgShp" presStyleIdx="1" presStyleCnt="3" custLinFactX="356795" custLinFactNeighborX="400000" custLinFactNeighborY="-67052"/>
      <dgm:spPr/>
      <dgm:t>
        <a:bodyPr/>
        <a:lstStyle/>
        <a:p>
          <a:endParaRPr lang="en-US"/>
        </a:p>
      </dgm:t>
    </dgm:pt>
    <dgm:pt modelId="{EB0051D3-48C8-684C-A82A-88299B3C8826}" type="pres">
      <dgm:prSet presAssocID="{6D485235-D524-D140-9E2F-5611B4BF071C}" presName="txNode4" presStyleLbl="revTx" presStyleIdx="3" presStyleCnt="5" custScaleX="169300" custScaleY="98033" custLinFactX="-1581" custLinFactNeighborX="-100000" custLinFactNeighborY="3046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C2D23F-2AEC-004A-8C58-770B6883B216}" type="pres">
      <dgm:prSet presAssocID="{D435C4B1-2DC6-934F-8420-049CADD3B79B}" presName="dotNode4" presStyleCnt="0"/>
      <dgm:spPr/>
    </dgm:pt>
    <dgm:pt modelId="{D24C28DD-CBD4-B646-A8E6-87DA2F19865B}" type="pres">
      <dgm:prSet presAssocID="{D435C4B1-2DC6-934F-8420-049CADD3B79B}" presName="dotRepeatNode" presStyleLbl="fgShp" presStyleIdx="2" presStyleCnt="3" custLinFactX="356795" custLinFactNeighborX="400000" custLinFactNeighborY="-67052"/>
      <dgm:spPr/>
      <dgm:t>
        <a:bodyPr/>
        <a:lstStyle/>
        <a:p>
          <a:endParaRPr lang="en-US"/>
        </a:p>
      </dgm:t>
    </dgm:pt>
    <dgm:pt modelId="{A3FDD117-F8FC-164D-B627-2EDE2C56F9B8}" type="pres">
      <dgm:prSet presAssocID="{F59DBD62-5583-0F47-951F-2DE8B66EE54A}" presName="txNode5" presStyleLbl="revTx" presStyleIdx="4" presStyleCnt="5" custScaleY="10574" custLinFactNeighborX="21061" custLinFactNeighborY="-3290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67AD924-E138-7344-A904-F775C9290A27}" srcId="{199588FE-CA9E-314C-B3A0-F93F43DA348D}" destId="{6D485235-D524-D140-9E2F-5611B4BF071C}" srcOrd="3" destOrd="0" parTransId="{3E61EF09-D605-9D40-87D6-BD4D1C04CFBC}" sibTransId="{D435C4B1-2DC6-934F-8420-049CADD3B79B}"/>
    <dgm:cxn modelId="{29A24B89-AFFB-0545-9268-16744B7915B3}" type="presOf" srcId="{6D485235-D524-D140-9E2F-5611B4BF071C}" destId="{EB0051D3-48C8-684C-A82A-88299B3C8826}" srcOrd="0" destOrd="0" presId="urn:microsoft.com/office/officeart/2009/3/layout/DescendingProcess"/>
    <dgm:cxn modelId="{EF567BBE-9915-894D-BED0-87A64A3975E8}" type="presOf" srcId="{E5EA04EC-49B0-1B49-8DBC-E809E77968B6}" destId="{92C20C88-7BBC-AB4F-9890-DE62850B11C7}" srcOrd="0" destOrd="0" presId="urn:microsoft.com/office/officeart/2009/3/layout/DescendingProcess"/>
    <dgm:cxn modelId="{9EDB5FC9-2766-234A-A037-790A860FC0A9}" type="presOf" srcId="{F59DBD62-5583-0F47-951F-2DE8B66EE54A}" destId="{A3FDD117-F8FC-164D-B627-2EDE2C56F9B8}" srcOrd="0" destOrd="0" presId="urn:microsoft.com/office/officeart/2009/3/layout/DescendingProcess"/>
    <dgm:cxn modelId="{81D0CA67-8806-3F4D-B2EB-58AAAA8458C6}" type="presOf" srcId="{BFE5D27B-3137-F243-9B9B-7E76D179BF44}" destId="{47D19998-28E1-264F-929C-B12F873BE10D}" srcOrd="0" destOrd="0" presId="urn:microsoft.com/office/officeart/2009/3/layout/DescendingProcess"/>
    <dgm:cxn modelId="{F5F53D00-DD1F-F048-BBBD-E44DCAE3374F}" type="presOf" srcId="{D435C4B1-2DC6-934F-8420-049CADD3B79B}" destId="{D24C28DD-CBD4-B646-A8E6-87DA2F19865B}" srcOrd="0" destOrd="0" presId="urn:microsoft.com/office/officeart/2009/3/layout/DescendingProcess"/>
    <dgm:cxn modelId="{3F65E15D-1422-D549-9BF7-5E087B0EB623}" srcId="{199588FE-CA9E-314C-B3A0-F93F43DA348D}" destId="{F59DBD62-5583-0F47-951F-2DE8B66EE54A}" srcOrd="4" destOrd="0" parTransId="{B802AE3E-F9EA-234C-99AC-2D3B18C0D828}" sibTransId="{469EDBA6-632D-ED41-BE3D-3AE0AE071763}"/>
    <dgm:cxn modelId="{8862E999-E154-4F4E-A761-61579DCA69FC}" srcId="{199588FE-CA9E-314C-B3A0-F93F43DA348D}" destId="{0950BB3F-FB1D-7B46-8C75-46D684238F12}" srcOrd="1" destOrd="0" parTransId="{1E4993D4-3A35-AB4B-A1C4-3AC79358ED78}" sibTransId="{808D3757-AA5A-DF44-9DA7-90D2A09C0E38}"/>
    <dgm:cxn modelId="{20697839-36D1-C54C-B663-B4A1C3EC6B2C}" type="presOf" srcId="{0950BB3F-FB1D-7B46-8C75-46D684238F12}" destId="{63EDB389-CBDA-A04C-AD49-AD6A63B9CB22}" srcOrd="0" destOrd="0" presId="urn:microsoft.com/office/officeart/2009/3/layout/DescendingProcess"/>
    <dgm:cxn modelId="{2AFD7710-3696-F34B-863B-06271CF54893}" srcId="{199588FE-CA9E-314C-B3A0-F93F43DA348D}" destId="{E5EA04EC-49B0-1B49-8DBC-E809E77968B6}" srcOrd="0" destOrd="0" parTransId="{C8C016A1-C617-B343-AA2A-BE65BA607411}" sibTransId="{27AF999E-9F03-C24A-B297-A7F98D649B8C}"/>
    <dgm:cxn modelId="{9D2CBB40-E7C5-114F-A09C-65902CAA7405}" type="presOf" srcId="{820A98FD-66A4-A845-BCDE-2808829846CA}" destId="{01B9947E-18FF-BE48-A979-DC12F88F3264}" srcOrd="0" destOrd="0" presId="urn:microsoft.com/office/officeart/2009/3/layout/DescendingProcess"/>
    <dgm:cxn modelId="{1A509B8E-9250-AC4B-8FFD-B8E547C51200}" srcId="{199588FE-CA9E-314C-B3A0-F93F43DA348D}" destId="{820A98FD-66A4-A845-BCDE-2808829846CA}" srcOrd="2" destOrd="0" parTransId="{B2D7B85D-89DD-4246-A817-2E15F594D938}" sibTransId="{BFE5D27B-3137-F243-9B9B-7E76D179BF44}"/>
    <dgm:cxn modelId="{A6116F8B-8701-B64F-B5B8-3A722990BCE5}" type="presOf" srcId="{808D3757-AA5A-DF44-9DA7-90D2A09C0E38}" destId="{C86E51D0-A2D0-C946-86F6-AFA5B029DD15}" srcOrd="0" destOrd="0" presId="urn:microsoft.com/office/officeart/2009/3/layout/DescendingProcess"/>
    <dgm:cxn modelId="{B42BC411-F634-9847-9CDD-AD5A9AC0E86C}" type="presOf" srcId="{199588FE-CA9E-314C-B3A0-F93F43DA348D}" destId="{3ED23506-260C-5340-B5EA-B67E1D123789}" srcOrd="0" destOrd="0" presId="urn:microsoft.com/office/officeart/2009/3/layout/DescendingProcess"/>
    <dgm:cxn modelId="{CEC18FB3-1D93-4344-BCA3-BF52A048E550}" type="presParOf" srcId="{3ED23506-260C-5340-B5EA-B67E1D123789}" destId="{CB5FF44A-90A5-B94F-BE3C-391082F336C8}" srcOrd="0" destOrd="0" presId="urn:microsoft.com/office/officeart/2009/3/layout/DescendingProcess"/>
    <dgm:cxn modelId="{8623582C-5917-3347-96BC-D95F502EDDEB}" type="presParOf" srcId="{3ED23506-260C-5340-B5EA-B67E1D123789}" destId="{92C20C88-7BBC-AB4F-9890-DE62850B11C7}" srcOrd="1" destOrd="0" presId="urn:microsoft.com/office/officeart/2009/3/layout/DescendingProcess"/>
    <dgm:cxn modelId="{55FCC486-2F38-CC4E-ACBE-78067218564B}" type="presParOf" srcId="{3ED23506-260C-5340-B5EA-B67E1D123789}" destId="{63EDB389-CBDA-A04C-AD49-AD6A63B9CB22}" srcOrd="2" destOrd="0" presId="urn:microsoft.com/office/officeart/2009/3/layout/DescendingProcess"/>
    <dgm:cxn modelId="{933C1DC9-94B9-C046-B2E5-3F14B1A2ACD3}" type="presParOf" srcId="{3ED23506-260C-5340-B5EA-B67E1D123789}" destId="{F95EED76-943A-C041-969A-24C553C2E51E}" srcOrd="3" destOrd="0" presId="urn:microsoft.com/office/officeart/2009/3/layout/DescendingProcess"/>
    <dgm:cxn modelId="{CA9FBD7A-AF4E-C447-956A-E62C44B945E7}" type="presParOf" srcId="{F95EED76-943A-C041-969A-24C553C2E51E}" destId="{C86E51D0-A2D0-C946-86F6-AFA5B029DD15}" srcOrd="0" destOrd="0" presId="urn:microsoft.com/office/officeart/2009/3/layout/DescendingProcess"/>
    <dgm:cxn modelId="{485A4A84-7745-644E-AF2D-38AB995BF830}" type="presParOf" srcId="{3ED23506-260C-5340-B5EA-B67E1D123789}" destId="{01B9947E-18FF-BE48-A979-DC12F88F3264}" srcOrd="4" destOrd="0" presId="urn:microsoft.com/office/officeart/2009/3/layout/DescendingProcess"/>
    <dgm:cxn modelId="{E2225754-6F9F-624E-A0AA-3526CE12A97B}" type="presParOf" srcId="{3ED23506-260C-5340-B5EA-B67E1D123789}" destId="{15182D1F-C885-584A-BFC0-77D36ADB0C85}" srcOrd="5" destOrd="0" presId="urn:microsoft.com/office/officeart/2009/3/layout/DescendingProcess"/>
    <dgm:cxn modelId="{1C9C467D-256F-C045-BF54-BECD337293C4}" type="presParOf" srcId="{15182D1F-C885-584A-BFC0-77D36ADB0C85}" destId="{47D19998-28E1-264F-929C-B12F873BE10D}" srcOrd="0" destOrd="0" presId="urn:microsoft.com/office/officeart/2009/3/layout/DescendingProcess"/>
    <dgm:cxn modelId="{F6DDB698-2300-AC4E-B56E-D8E2F3DB8679}" type="presParOf" srcId="{3ED23506-260C-5340-B5EA-B67E1D123789}" destId="{EB0051D3-48C8-684C-A82A-88299B3C8826}" srcOrd="6" destOrd="0" presId="urn:microsoft.com/office/officeart/2009/3/layout/DescendingProcess"/>
    <dgm:cxn modelId="{E85B8F7B-DF7D-DE44-94F1-D2BFD7E80769}" type="presParOf" srcId="{3ED23506-260C-5340-B5EA-B67E1D123789}" destId="{1EC2D23F-2AEC-004A-8C58-770B6883B216}" srcOrd="7" destOrd="0" presId="urn:microsoft.com/office/officeart/2009/3/layout/DescendingProcess"/>
    <dgm:cxn modelId="{C51B8576-5990-2345-8431-7C86EFD2CF1B}" type="presParOf" srcId="{1EC2D23F-2AEC-004A-8C58-770B6883B216}" destId="{D24C28DD-CBD4-B646-A8E6-87DA2F19865B}" srcOrd="0" destOrd="0" presId="urn:microsoft.com/office/officeart/2009/3/layout/DescendingProcess"/>
    <dgm:cxn modelId="{4317770D-5748-9B49-9BFA-4B4AE4FC5D82}" type="presParOf" srcId="{3ED23506-260C-5340-B5EA-B67E1D123789}" destId="{A3FDD117-F8FC-164D-B627-2EDE2C56F9B8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199588FE-CA9E-314C-B3A0-F93F43DA348D}" type="doc">
      <dgm:prSet loTypeId="urn:microsoft.com/office/officeart/2009/3/layout/DescendingProcess" loCatId="" qsTypeId="urn:microsoft.com/office/officeart/2005/8/quickstyle/simple4" qsCatId="simple" csTypeId="urn:microsoft.com/office/officeart/2005/8/colors/accent1_2" csCatId="accent1" phldr="1"/>
      <dgm:spPr/>
      <dgm:t>
        <a:bodyPr/>
        <a:lstStyle/>
        <a:p>
          <a:endParaRPr lang="en-US"/>
        </a:p>
      </dgm:t>
    </dgm:pt>
    <dgm:pt modelId="{E5EA04EC-49B0-1B49-8DBC-E809E77968B6}">
      <dgm:prSet phldrT="[Text]" custT="1"/>
      <dgm:spPr/>
      <dgm:t>
        <a:bodyPr/>
        <a:lstStyle/>
        <a:p>
          <a:r>
            <a:rPr lang="en-US" sz="1400" dirty="0" smtClean="0"/>
            <a:t>1. Problem Identified</a:t>
          </a:r>
          <a:endParaRPr lang="en-US" sz="1400" dirty="0"/>
        </a:p>
      </dgm:t>
    </dgm:pt>
    <dgm:pt modelId="{C8C016A1-C617-B343-AA2A-BE65BA607411}" type="parTrans" cxnId="{2AFD7710-3696-F34B-863B-06271CF54893}">
      <dgm:prSet/>
      <dgm:spPr/>
      <dgm:t>
        <a:bodyPr/>
        <a:lstStyle/>
        <a:p>
          <a:endParaRPr lang="en-US"/>
        </a:p>
      </dgm:t>
    </dgm:pt>
    <dgm:pt modelId="{27AF999E-9F03-C24A-B297-A7F98D649B8C}" type="sibTrans" cxnId="{2AFD7710-3696-F34B-863B-06271CF54893}">
      <dgm:prSet/>
      <dgm:spPr/>
      <dgm:t>
        <a:bodyPr/>
        <a:lstStyle/>
        <a:p>
          <a:endParaRPr lang="en-US"/>
        </a:p>
      </dgm:t>
    </dgm:pt>
    <dgm:pt modelId="{0950BB3F-FB1D-7B46-8C75-46D684238F12}">
      <dgm:prSet phldrT="[Text]" custT="1"/>
      <dgm:spPr/>
      <dgm:t>
        <a:bodyPr/>
        <a:lstStyle/>
        <a:p>
          <a:r>
            <a:rPr lang="en-US" sz="1400" dirty="0" smtClean="0"/>
            <a:t>2. Conference Held &amp; Decision made</a:t>
          </a:r>
          <a:endParaRPr lang="en-US" sz="1400" dirty="0"/>
        </a:p>
      </dgm:t>
    </dgm:pt>
    <dgm:pt modelId="{1E4993D4-3A35-AB4B-A1C4-3AC79358ED78}" type="parTrans" cxnId="{8862E999-E154-4F4E-A761-61579DCA69FC}">
      <dgm:prSet/>
      <dgm:spPr/>
      <dgm:t>
        <a:bodyPr/>
        <a:lstStyle/>
        <a:p>
          <a:endParaRPr lang="en-US"/>
        </a:p>
      </dgm:t>
    </dgm:pt>
    <dgm:pt modelId="{808D3757-AA5A-DF44-9DA7-90D2A09C0E38}" type="sibTrans" cxnId="{8862E999-E154-4F4E-A761-61579DCA69FC}">
      <dgm:prSet/>
      <dgm:spPr/>
      <dgm:t>
        <a:bodyPr/>
        <a:lstStyle/>
        <a:p>
          <a:endParaRPr lang="en-US"/>
        </a:p>
      </dgm:t>
    </dgm:pt>
    <dgm:pt modelId="{820A98FD-66A4-A845-BCDE-2808829846CA}">
      <dgm:prSet phldrT="[Text]" custT="1"/>
      <dgm:spPr/>
      <dgm:t>
        <a:bodyPr/>
        <a:lstStyle/>
        <a:p>
          <a:pPr algn="l"/>
          <a:r>
            <a:rPr lang="en-US" sz="1400" dirty="0" smtClean="0"/>
            <a:t>3. Decision Communicated</a:t>
          </a:r>
          <a:endParaRPr lang="en-US" sz="1400" dirty="0"/>
        </a:p>
      </dgm:t>
    </dgm:pt>
    <dgm:pt modelId="{B2D7B85D-89DD-4246-A817-2E15F594D938}" type="parTrans" cxnId="{1A509B8E-9250-AC4B-8FFD-B8E547C51200}">
      <dgm:prSet/>
      <dgm:spPr/>
      <dgm:t>
        <a:bodyPr/>
        <a:lstStyle/>
        <a:p>
          <a:endParaRPr lang="en-US"/>
        </a:p>
      </dgm:t>
    </dgm:pt>
    <dgm:pt modelId="{BFE5D27B-3137-F243-9B9B-7E76D179BF44}" type="sibTrans" cxnId="{1A509B8E-9250-AC4B-8FFD-B8E547C51200}">
      <dgm:prSet/>
      <dgm:spPr/>
      <dgm:t>
        <a:bodyPr/>
        <a:lstStyle/>
        <a:p>
          <a:endParaRPr lang="en-US"/>
        </a:p>
      </dgm:t>
    </dgm:pt>
    <dgm:pt modelId="{6D485235-D524-D140-9E2F-5611B4BF071C}">
      <dgm:prSet phldrT="[Text]" custT="1"/>
      <dgm:spPr/>
      <dgm:t>
        <a:bodyPr/>
        <a:lstStyle/>
        <a:p>
          <a:r>
            <a:rPr lang="en-US" sz="1400" dirty="0" smtClean="0"/>
            <a:t>4. Tech or Physicist Changes Scanner Settings</a:t>
          </a:r>
          <a:endParaRPr lang="en-US" sz="1400" dirty="0"/>
        </a:p>
      </dgm:t>
    </dgm:pt>
    <dgm:pt modelId="{3E61EF09-D605-9D40-87D6-BD4D1C04CFBC}" type="parTrans" cxnId="{267AD924-E138-7344-A904-F775C9290A27}">
      <dgm:prSet/>
      <dgm:spPr/>
      <dgm:t>
        <a:bodyPr/>
        <a:lstStyle/>
        <a:p>
          <a:endParaRPr lang="en-US"/>
        </a:p>
      </dgm:t>
    </dgm:pt>
    <dgm:pt modelId="{D435C4B1-2DC6-934F-8420-049CADD3B79B}" type="sibTrans" cxnId="{267AD924-E138-7344-A904-F775C9290A27}">
      <dgm:prSet/>
      <dgm:spPr/>
      <dgm:t>
        <a:bodyPr/>
        <a:lstStyle/>
        <a:p>
          <a:endParaRPr lang="en-US"/>
        </a:p>
      </dgm:t>
    </dgm:pt>
    <dgm:pt modelId="{F59DBD62-5583-0F47-951F-2DE8B66EE54A}">
      <dgm:prSet phldrT="[Text]" custT="1"/>
      <dgm:spPr/>
      <dgm:t>
        <a:bodyPr/>
        <a:lstStyle/>
        <a:p>
          <a:r>
            <a:rPr lang="en-US" sz="1400" dirty="0" smtClean="0"/>
            <a:t>5. Patient Care Improved</a:t>
          </a:r>
          <a:endParaRPr lang="en-US" sz="1400" dirty="0"/>
        </a:p>
      </dgm:t>
    </dgm:pt>
    <dgm:pt modelId="{B802AE3E-F9EA-234C-99AC-2D3B18C0D828}" type="parTrans" cxnId="{3F65E15D-1422-D549-9BF7-5E087B0EB623}">
      <dgm:prSet/>
      <dgm:spPr/>
      <dgm:t>
        <a:bodyPr/>
        <a:lstStyle/>
        <a:p>
          <a:endParaRPr lang="en-US"/>
        </a:p>
      </dgm:t>
    </dgm:pt>
    <dgm:pt modelId="{469EDBA6-632D-ED41-BE3D-3AE0AE071763}" type="sibTrans" cxnId="{3F65E15D-1422-D549-9BF7-5E087B0EB623}">
      <dgm:prSet/>
      <dgm:spPr/>
      <dgm:t>
        <a:bodyPr/>
        <a:lstStyle/>
        <a:p>
          <a:endParaRPr lang="en-US"/>
        </a:p>
      </dgm:t>
    </dgm:pt>
    <dgm:pt modelId="{3ED23506-260C-5340-B5EA-B67E1D123789}" type="pres">
      <dgm:prSet presAssocID="{199588FE-CA9E-314C-B3A0-F93F43DA348D}" presName="Name0" presStyleCnt="0">
        <dgm:presLayoutVars>
          <dgm:chMax val="7"/>
          <dgm:chPref val="5"/>
        </dgm:presLayoutVars>
      </dgm:prSet>
      <dgm:spPr/>
      <dgm:t>
        <a:bodyPr/>
        <a:lstStyle/>
        <a:p>
          <a:endParaRPr lang="en-US"/>
        </a:p>
      </dgm:t>
    </dgm:pt>
    <dgm:pt modelId="{CB5FF44A-90A5-B94F-BE3C-391082F336C8}" type="pres">
      <dgm:prSet presAssocID="{199588FE-CA9E-314C-B3A0-F93F43DA348D}" presName="arrowNode" presStyleLbl="node1" presStyleIdx="0" presStyleCnt="1" custLinFactNeighborX="19998" custLinFactNeighborY="-1462"/>
      <dgm:spPr/>
      <dgm:t>
        <a:bodyPr/>
        <a:lstStyle/>
        <a:p>
          <a:endParaRPr lang="en-US"/>
        </a:p>
      </dgm:t>
    </dgm:pt>
    <dgm:pt modelId="{92C20C88-7BBC-AB4F-9890-DE62850B11C7}" type="pres">
      <dgm:prSet presAssocID="{E5EA04EC-49B0-1B49-8DBC-E809E77968B6}" presName="txNode1" presStyleLbl="revTx" presStyleIdx="0" presStyleCnt="5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63EDB389-CBDA-A04C-AD49-AD6A63B9CB22}" type="pres">
      <dgm:prSet presAssocID="{0950BB3F-FB1D-7B46-8C75-46D684238F12}" presName="txNode2" presStyleLbl="revTx" presStyleIdx="1" presStyleCnt="5" custScaleX="75155" custLinFactNeighborX="-88238" custLinFactNeighborY="16397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F95EED76-943A-C041-969A-24C553C2E51E}" type="pres">
      <dgm:prSet presAssocID="{808D3757-AA5A-DF44-9DA7-90D2A09C0E38}" presName="dotNode2" presStyleCnt="0"/>
      <dgm:spPr/>
    </dgm:pt>
    <dgm:pt modelId="{C86E51D0-A2D0-C946-86F6-AFA5B029DD15}" type="pres">
      <dgm:prSet presAssocID="{808D3757-AA5A-DF44-9DA7-90D2A09C0E38}" presName="dotRepeatNode" presStyleLbl="fgShp" presStyleIdx="0" presStyleCnt="3" custLinFactX="356795" custLinFactNeighborX="400000" custLinFactNeighborY="-67052"/>
      <dgm:spPr/>
      <dgm:t>
        <a:bodyPr/>
        <a:lstStyle/>
        <a:p>
          <a:endParaRPr lang="en-US"/>
        </a:p>
      </dgm:t>
    </dgm:pt>
    <dgm:pt modelId="{01B9947E-18FF-BE48-A979-DC12F88F3264}" type="pres">
      <dgm:prSet presAssocID="{820A98FD-66A4-A845-BCDE-2808829846CA}" presName="txNode3" presStyleLbl="revTx" presStyleIdx="2" presStyleCnt="5" custScaleX="117078" custLinFactNeighborX="41452" custLinFactNeighborY="19941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5182D1F-C885-584A-BFC0-77D36ADB0C85}" type="pres">
      <dgm:prSet presAssocID="{BFE5D27B-3137-F243-9B9B-7E76D179BF44}" presName="dotNode3" presStyleCnt="0"/>
      <dgm:spPr/>
    </dgm:pt>
    <dgm:pt modelId="{47D19998-28E1-264F-929C-B12F873BE10D}" type="pres">
      <dgm:prSet presAssocID="{BFE5D27B-3137-F243-9B9B-7E76D179BF44}" presName="dotRepeatNode" presStyleLbl="fgShp" presStyleIdx="1" presStyleCnt="3" custLinFactX="356795" custLinFactNeighborX="400000" custLinFactNeighborY="-67052"/>
      <dgm:spPr/>
      <dgm:t>
        <a:bodyPr/>
        <a:lstStyle/>
        <a:p>
          <a:endParaRPr lang="en-US"/>
        </a:p>
      </dgm:t>
    </dgm:pt>
    <dgm:pt modelId="{EB0051D3-48C8-684C-A82A-88299B3C8826}" type="pres">
      <dgm:prSet presAssocID="{6D485235-D524-D140-9E2F-5611B4BF071C}" presName="txNode4" presStyleLbl="revTx" presStyleIdx="3" presStyleCnt="5" custScaleX="169300" custScaleY="98033" custLinFactX="-1581" custLinFactNeighborX="-100000" custLinFactNeighborY="30466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1EC2D23F-2AEC-004A-8C58-770B6883B216}" type="pres">
      <dgm:prSet presAssocID="{D435C4B1-2DC6-934F-8420-049CADD3B79B}" presName="dotNode4" presStyleCnt="0"/>
      <dgm:spPr/>
    </dgm:pt>
    <dgm:pt modelId="{D24C28DD-CBD4-B646-A8E6-87DA2F19865B}" type="pres">
      <dgm:prSet presAssocID="{D435C4B1-2DC6-934F-8420-049CADD3B79B}" presName="dotRepeatNode" presStyleLbl="fgShp" presStyleIdx="2" presStyleCnt="3" custLinFactX="356795" custLinFactNeighborX="400000" custLinFactNeighborY="-67052"/>
      <dgm:spPr/>
      <dgm:t>
        <a:bodyPr/>
        <a:lstStyle/>
        <a:p>
          <a:endParaRPr lang="en-US"/>
        </a:p>
      </dgm:t>
    </dgm:pt>
    <dgm:pt modelId="{A3FDD117-F8FC-164D-B627-2EDE2C56F9B8}" type="pres">
      <dgm:prSet presAssocID="{F59DBD62-5583-0F47-951F-2DE8B66EE54A}" presName="txNode5" presStyleLbl="revTx" presStyleIdx="4" presStyleCnt="5" custScaleY="10574" custLinFactNeighborX="21061" custLinFactNeighborY="-32909">
        <dgm:presLayoutVars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267AD924-E138-7344-A904-F775C9290A27}" srcId="{199588FE-CA9E-314C-B3A0-F93F43DA348D}" destId="{6D485235-D524-D140-9E2F-5611B4BF071C}" srcOrd="3" destOrd="0" parTransId="{3E61EF09-D605-9D40-87D6-BD4D1C04CFBC}" sibTransId="{D435C4B1-2DC6-934F-8420-049CADD3B79B}"/>
    <dgm:cxn modelId="{D8723587-4F06-5C4C-9A93-FAC2D6F3AD4A}" type="presOf" srcId="{808D3757-AA5A-DF44-9DA7-90D2A09C0E38}" destId="{C86E51D0-A2D0-C946-86F6-AFA5B029DD15}" srcOrd="0" destOrd="0" presId="urn:microsoft.com/office/officeart/2009/3/layout/DescendingProcess"/>
    <dgm:cxn modelId="{7710F80E-4ACF-D84D-A197-67775BC1BB95}" type="presOf" srcId="{F59DBD62-5583-0F47-951F-2DE8B66EE54A}" destId="{A3FDD117-F8FC-164D-B627-2EDE2C56F9B8}" srcOrd="0" destOrd="0" presId="urn:microsoft.com/office/officeart/2009/3/layout/DescendingProcess"/>
    <dgm:cxn modelId="{326A806E-06CD-5548-9D7E-ED065AEE0F3B}" type="presOf" srcId="{0950BB3F-FB1D-7B46-8C75-46D684238F12}" destId="{63EDB389-CBDA-A04C-AD49-AD6A63B9CB22}" srcOrd="0" destOrd="0" presId="urn:microsoft.com/office/officeart/2009/3/layout/DescendingProcess"/>
    <dgm:cxn modelId="{E7113E41-EE68-FC4D-8F27-087233533A96}" type="presOf" srcId="{D435C4B1-2DC6-934F-8420-049CADD3B79B}" destId="{D24C28DD-CBD4-B646-A8E6-87DA2F19865B}" srcOrd="0" destOrd="0" presId="urn:microsoft.com/office/officeart/2009/3/layout/DescendingProcess"/>
    <dgm:cxn modelId="{82AC795B-7598-1348-99BA-E0424104BEA8}" type="presOf" srcId="{BFE5D27B-3137-F243-9B9B-7E76D179BF44}" destId="{47D19998-28E1-264F-929C-B12F873BE10D}" srcOrd="0" destOrd="0" presId="urn:microsoft.com/office/officeart/2009/3/layout/DescendingProcess"/>
    <dgm:cxn modelId="{535DF8CA-ED43-2041-9B0F-DFD9989FCE36}" type="presOf" srcId="{6D485235-D524-D140-9E2F-5611B4BF071C}" destId="{EB0051D3-48C8-684C-A82A-88299B3C8826}" srcOrd="0" destOrd="0" presId="urn:microsoft.com/office/officeart/2009/3/layout/DescendingProcess"/>
    <dgm:cxn modelId="{3F65E15D-1422-D549-9BF7-5E087B0EB623}" srcId="{199588FE-CA9E-314C-B3A0-F93F43DA348D}" destId="{F59DBD62-5583-0F47-951F-2DE8B66EE54A}" srcOrd="4" destOrd="0" parTransId="{B802AE3E-F9EA-234C-99AC-2D3B18C0D828}" sibTransId="{469EDBA6-632D-ED41-BE3D-3AE0AE071763}"/>
    <dgm:cxn modelId="{1E3944D1-12F4-094B-BEA6-1FA4E2D21879}" type="presOf" srcId="{E5EA04EC-49B0-1B49-8DBC-E809E77968B6}" destId="{92C20C88-7BBC-AB4F-9890-DE62850B11C7}" srcOrd="0" destOrd="0" presId="urn:microsoft.com/office/officeart/2009/3/layout/DescendingProcess"/>
    <dgm:cxn modelId="{8862E999-E154-4F4E-A761-61579DCA69FC}" srcId="{199588FE-CA9E-314C-B3A0-F93F43DA348D}" destId="{0950BB3F-FB1D-7B46-8C75-46D684238F12}" srcOrd="1" destOrd="0" parTransId="{1E4993D4-3A35-AB4B-A1C4-3AC79358ED78}" sibTransId="{808D3757-AA5A-DF44-9DA7-90D2A09C0E38}"/>
    <dgm:cxn modelId="{2AFD7710-3696-F34B-863B-06271CF54893}" srcId="{199588FE-CA9E-314C-B3A0-F93F43DA348D}" destId="{E5EA04EC-49B0-1B49-8DBC-E809E77968B6}" srcOrd="0" destOrd="0" parTransId="{C8C016A1-C617-B343-AA2A-BE65BA607411}" sibTransId="{27AF999E-9F03-C24A-B297-A7F98D649B8C}"/>
    <dgm:cxn modelId="{1A509B8E-9250-AC4B-8FFD-B8E547C51200}" srcId="{199588FE-CA9E-314C-B3A0-F93F43DA348D}" destId="{820A98FD-66A4-A845-BCDE-2808829846CA}" srcOrd="2" destOrd="0" parTransId="{B2D7B85D-89DD-4246-A817-2E15F594D938}" sibTransId="{BFE5D27B-3137-F243-9B9B-7E76D179BF44}"/>
    <dgm:cxn modelId="{C8AA0AF4-F4C4-354F-ABF4-8417EC8B26B5}" type="presOf" srcId="{820A98FD-66A4-A845-BCDE-2808829846CA}" destId="{01B9947E-18FF-BE48-A979-DC12F88F3264}" srcOrd="0" destOrd="0" presId="urn:microsoft.com/office/officeart/2009/3/layout/DescendingProcess"/>
    <dgm:cxn modelId="{544AA4BA-8B5D-AF45-A731-ACF1F544F459}" type="presOf" srcId="{199588FE-CA9E-314C-B3A0-F93F43DA348D}" destId="{3ED23506-260C-5340-B5EA-B67E1D123789}" srcOrd="0" destOrd="0" presId="urn:microsoft.com/office/officeart/2009/3/layout/DescendingProcess"/>
    <dgm:cxn modelId="{4372011C-EEC1-3E49-9794-D9DCB7390D39}" type="presParOf" srcId="{3ED23506-260C-5340-B5EA-B67E1D123789}" destId="{CB5FF44A-90A5-B94F-BE3C-391082F336C8}" srcOrd="0" destOrd="0" presId="urn:microsoft.com/office/officeart/2009/3/layout/DescendingProcess"/>
    <dgm:cxn modelId="{AB313956-FDAD-D141-888D-D02553F5F2D7}" type="presParOf" srcId="{3ED23506-260C-5340-B5EA-B67E1D123789}" destId="{92C20C88-7BBC-AB4F-9890-DE62850B11C7}" srcOrd="1" destOrd="0" presId="urn:microsoft.com/office/officeart/2009/3/layout/DescendingProcess"/>
    <dgm:cxn modelId="{B5C36C3F-3659-204F-8E8D-F9AF94E5B050}" type="presParOf" srcId="{3ED23506-260C-5340-B5EA-B67E1D123789}" destId="{63EDB389-CBDA-A04C-AD49-AD6A63B9CB22}" srcOrd="2" destOrd="0" presId="urn:microsoft.com/office/officeart/2009/3/layout/DescendingProcess"/>
    <dgm:cxn modelId="{117431C2-37A2-1B4C-95CB-7674CA2457B9}" type="presParOf" srcId="{3ED23506-260C-5340-B5EA-B67E1D123789}" destId="{F95EED76-943A-C041-969A-24C553C2E51E}" srcOrd="3" destOrd="0" presId="urn:microsoft.com/office/officeart/2009/3/layout/DescendingProcess"/>
    <dgm:cxn modelId="{DA914C68-CCD9-7B4B-B85C-7D52ABE8826D}" type="presParOf" srcId="{F95EED76-943A-C041-969A-24C553C2E51E}" destId="{C86E51D0-A2D0-C946-86F6-AFA5B029DD15}" srcOrd="0" destOrd="0" presId="urn:microsoft.com/office/officeart/2009/3/layout/DescendingProcess"/>
    <dgm:cxn modelId="{73AE5E4F-50FA-D74B-B42B-AAD7CE4428C9}" type="presParOf" srcId="{3ED23506-260C-5340-B5EA-B67E1D123789}" destId="{01B9947E-18FF-BE48-A979-DC12F88F3264}" srcOrd="4" destOrd="0" presId="urn:microsoft.com/office/officeart/2009/3/layout/DescendingProcess"/>
    <dgm:cxn modelId="{7E52BD91-4F74-884F-AF1C-59D32E71C90A}" type="presParOf" srcId="{3ED23506-260C-5340-B5EA-B67E1D123789}" destId="{15182D1F-C885-584A-BFC0-77D36ADB0C85}" srcOrd="5" destOrd="0" presId="urn:microsoft.com/office/officeart/2009/3/layout/DescendingProcess"/>
    <dgm:cxn modelId="{6FE103DA-9FD2-5D44-BD16-FA0893547C38}" type="presParOf" srcId="{15182D1F-C885-584A-BFC0-77D36ADB0C85}" destId="{47D19998-28E1-264F-929C-B12F873BE10D}" srcOrd="0" destOrd="0" presId="urn:microsoft.com/office/officeart/2009/3/layout/DescendingProcess"/>
    <dgm:cxn modelId="{47A3D829-16B2-3F4F-832C-55EDF9BA7E2D}" type="presParOf" srcId="{3ED23506-260C-5340-B5EA-B67E1D123789}" destId="{EB0051D3-48C8-684C-A82A-88299B3C8826}" srcOrd="6" destOrd="0" presId="urn:microsoft.com/office/officeart/2009/3/layout/DescendingProcess"/>
    <dgm:cxn modelId="{6166741E-C530-244E-9826-B42F49C35952}" type="presParOf" srcId="{3ED23506-260C-5340-B5EA-B67E1D123789}" destId="{1EC2D23F-2AEC-004A-8C58-770B6883B216}" srcOrd="7" destOrd="0" presId="urn:microsoft.com/office/officeart/2009/3/layout/DescendingProcess"/>
    <dgm:cxn modelId="{7180170B-5FF8-8848-97C9-E16D7AEA1DC3}" type="presParOf" srcId="{1EC2D23F-2AEC-004A-8C58-770B6883B216}" destId="{D24C28DD-CBD4-B646-A8E6-87DA2F19865B}" srcOrd="0" destOrd="0" presId="urn:microsoft.com/office/officeart/2009/3/layout/DescendingProcess"/>
    <dgm:cxn modelId="{9F71FB2F-F152-BE40-86F0-9FB6524137E7}" type="presParOf" srcId="{3ED23506-260C-5340-B5EA-B67E1D123789}" destId="{A3FDD117-F8FC-164D-B627-2EDE2C56F9B8}" srcOrd="8" destOrd="0" presId="urn:microsoft.com/office/officeart/2009/3/layout/DescendingProcess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5FF44A-90A5-B94F-BE3C-391082F336C8}">
      <dsp:nvSpPr>
        <dsp:cNvPr id="0" name=""/>
        <dsp:cNvSpPr/>
      </dsp:nvSpPr>
      <dsp:spPr>
        <a:xfrm rot="4396374">
          <a:off x="1836361" y="959934"/>
          <a:ext cx="4164346" cy="2904112"/>
        </a:xfrm>
        <a:prstGeom prst="swooshArrow">
          <a:avLst>
            <a:gd name="adj1" fmla="val 16310"/>
            <a:gd name="adj2" fmla="val 313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86E51D0-A2D0-C946-86F6-AFA5B029DD15}">
      <dsp:nvSpPr>
        <dsp:cNvPr id="0" name=""/>
        <dsp:cNvSpPr/>
      </dsp:nvSpPr>
      <dsp:spPr>
        <a:xfrm>
          <a:off x="3396327" y="1268623"/>
          <a:ext cx="105162" cy="105162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47D19998-28E1-264F-929C-B12F873BE10D}">
      <dsp:nvSpPr>
        <dsp:cNvPr id="0" name=""/>
        <dsp:cNvSpPr/>
      </dsp:nvSpPr>
      <dsp:spPr>
        <a:xfrm>
          <a:off x="4116403" y="1849430"/>
          <a:ext cx="105162" cy="105162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D24C28DD-CBD4-B646-A8E6-87DA2F19865B}">
      <dsp:nvSpPr>
        <dsp:cNvPr id="0" name=""/>
        <dsp:cNvSpPr/>
      </dsp:nvSpPr>
      <dsp:spPr>
        <a:xfrm>
          <a:off x="4656062" y="2528647"/>
          <a:ext cx="105162" cy="105162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92C20C88-7BBC-AB4F-9890-DE62850B11C7}">
      <dsp:nvSpPr>
        <dsp:cNvPr id="0" name=""/>
        <dsp:cNvSpPr/>
      </dsp:nvSpPr>
      <dsp:spPr>
        <a:xfrm>
          <a:off x="761318" y="0"/>
          <a:ext cx="1963360" cy="771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1. Problem Identified</a:t>
          </a:r>
          <a:endParaRPr lang="en-US" sz="1400" kern="1200" dirty="0"/>
        </a:p>
      </dsp:txBody>
      <dsp:txXfrm>
        <a:off x="761318" y="0"/>
        <a:ext cx="1963360" cy="771836"/>
      </dsp:txXfrm>
    </dsp:sp>
    <dsp:sp modelId="{63EDB389-CBDA-A04C-AD49-AD6A63B9CB22}">
      <dsp:nvSpPr>
        <dsp:cNvPr id="0" name=""/>
        <dsp:cNvSpPr/>
      </dsp:nvSpPr>
      <dsp:spPr>
        <a:xfrm>
          <a:off x="1029801" y="1132358"/>
          <a:ext cx="2153524" cy="771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2. Conference Held &amp; Decision made</a:t>
          </a:r>
          <a:endParaRPr lang="en-US" sz="1400" kern="1200" dirty="0"/>
        </a:p>
      </dsp:txBody>
      <dsp:txXfrm>
        <a:off x="1029801" y="1132358"/>
        <a:ext cx="2153524" cy="771836"/>
      </dsp:txXfrm>
    </dsp:sp>
    <dsp:sp modelId="{01B9947E-18FF-BE48-A979-DC12F88F3264}">
      <dsp:nvSpPr>
        <dsp:cNvPr id="0" name=""/>
        <dsp:cNvSpPr/>
      </dsp:nvSpPr>
      <dsp:spPr>
        <a:xfrm>
          <a:off x="1512308" y="1740519"/>
          <a:ext cx="2671419" cy="771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3. Decision Communicated</a:t>
          </a:r>
          <a:endParaRPr lang="en-US" sz="1400" kern="1200" dirty="0"/>
        </a:p>
      </dsp:txBody>
      <dsp:txXfrm>
        <a:off x="1512308" y="1740519"/>
        <a:ext cx="2671419" cy="771836"/>
      </dsp:txXfrm>
    </dsp:sp>
    <dsp:sp modelId="{EB0051D3-48C8-684C-A82A-88299B3C8826}">
      <dsp:nvSpPr>
        <dsp:cNvPr id="0" name=""/>
        <dsp:cNvSpPr/>
      </dsp:nvSpPr>
      <dsp:spPr>
        <a:xfrm>
          <a:off x="1931044" y="2508562"/>
          <a:ext cx="2964620" cy="7566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4. Tech or Physicist Changes Scanner Settings</a:t>
          </a:r>
          <a:endParaRPr lang="en-US" sz="1400" kern="1200" dirty="0"/>
        </a:p>
      </dsp:txBody>
      <dsp:txXfrm>
        <a:off x="1931044" y="2508562"/>
        <a:ext cx="2964620" cy="756654"/>
      </dsp:txXfrm>
    </dsp:sp>
    <dsp:sp modelId="{A3FDD117-F8FC-164D-B627-2EDE2C56F9B8}">
      <dsp:nvSpPr>
        <dsp:cNvPr id="0" name=""/>
        <dsp:cNvSpPr/>
      </dsp:nvSpPr>
      <dsp:spPr>
        <a:xfrm>
          <a:off x="3973296" y="4143251"/>
          <a:ext cx="2653189" cy="81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5. Patient Care Improved</a:t>
          </a:r>
          <a:endParaRPr lang="en-US" sz="1400" kern="1200" dirty="0"/>
        </a:p>
      </dsp:txBody>
      <dsp:txXfrm>
        <a:off x="3973296" y="4143251"/>
        <a:ext cx="2653189" cy="81614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5FF44A-90A5-B94F-BE3C-391082F336C8}">
      <dsp:nvSpPr>
        <dsp:cNvPr id="0" name=""/>
        <dsp:cNvSpPr/>
      </dsp:nvSpPr>
      <dsp:spPr>
        <a:xfrm rot="4396374">
          <a:off x="1836361" y="959934"/>
          <a:ext cx="4164346" cy="2904112"/>
        </a:xfrm>
        <a:prstGeom prst="swooshArrow">
          <a:avLst>
            <a:gd name="adj1" fmla="val 16310"/>
            <a:gd name="adj2" fmla="val 313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86E51D0-A2D0-C946-86F6-AFA5B029DD15}">
      <dsp:nvSpPr>
        <dsp:cNvPr id="0" name=""/>
        <dsp:cNvSpPr/>
      </dsp:nvSpPr>
      <dsp:spPr>
        <a:xfrm>
          <a:off x="3396327" y="1268623"/>
          <a:ext cx="105162" cy="105162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47D19998-28E1-264F-929C-B12F873BE10D}">
      <dsp:nvSpPr>
        <dsp:cNvPr id="0" name=""/>
        <dsp:cNvSpPr/>
      </dsp:nvSpPr>
      <dsp:spPr>
        <a:xfrm>
          <a:off x="4116403" y="1849430"/>
          <a:ext cx="105162" cy="105162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D24C28DD-CBD4-B646-A8E6-87DA2F19865B}">
      <dsp:nvSpPr>
        <dsp:cNvPr id="0" name=""/>
        <dsp:cNvSpPr/>
      </dsp:nvSpPr>
      <dsp:spPr>
        <a:xfrm>
          <a:off x="4656062" y="2528647"/>
          <a:ext cx="105162" cy="105162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92C20C88-7BBC-AB4F-9890-DE62850B11C7}">
      <dsp:nvSpPr>
        <dsp:cNvPr id="0" name=""/>
        <dsp:cNvSpPr/>
      </dsp:nvSpPr>
      <dsp:spPr>
        <a:xfrm>
          <a:off x="761318" y="0"/>
          <a:ext cx="1963360" cy="771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1. Problem Identified</a:t>
          </a:r>
          <a:endParaRPr lang="en-US" sz="1400" kern="1200" dirty="0"/>
        </a:p>
      </dsp:txBody>
      <dsp:txXfrm>
        <a:off x="761318" y="0"/>
        <a:ext cx="1963360" cy="771836"/>
      </dsp:txXfrm>
    </dsp:sp>
    <dsp:sp modelId="{63EDB389-CBDA-A04C-AD49-AD6A63B9CB22}">
      <dsp:nvSpPr>
        <dsp:cNvPr id="0" name=""/>
        <dsp:cNvSpPr/>
      </dsp:nvSpPr>
      <dsp:spPr>
        <a:xfrm>
          <a:off x="1029801" y="1132358"/>
          <a:ext cx="2153524" cy="771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2. Conference Held &amp; Decision made</a:t>
          </a:r>
          <a:endParaRPr lang="en-US" sz="1400" kern="1200" dirty="0"/>
        </a:p>
      </dsp:txBody>
      <dsp:txXfrm>
        <a:off x="1029801" y="1132358"/>
        <a:ext cx="2153524" cy="771836"/>
      </dsp:txXfrm>
    </dsp:sp>
    <dsp:sp modelId="{01B9947E-18FF-BE48-A979-DC12F88F3264}">
      <dsp:nvSpPr>
        <dsp:cNvPr id="0" name=""/>
        <dsp:cNvSpPr/>
      </dsp:nvSpPr>
      <dsp:spPr>
        <a:xfrm>
          <a:off x="1512308" y="1740519"/>
          <a:ext cx="2671419" cy="771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3. Decision Communicated</a:t>
          </a:r>
          <a:endParaRPr lang="en-US" sz="1400" kern="1200" dirty="0"/>
        </a:p>
      </dsp:txBody>
      <dsp:txXfrm>
        <a:off x="1512308" y="1740519"/>
        <a:ext cx="2671419" cy="771836"/>
      </dsp:txXfrm>
    </dsp:sp>
    <dsp:sp modelId="{EB0051D3-48C8-684C-A82A-88299B3C8826}">
      <dsp:nvSpPr>
        <dsp:cNvPr id="0" name=""/>
        <dsp:cNvSpPr/>
      </dsp:nvSpPr>
      <dsp:spPr>
        <a:xfrm>
          <a:off x="1931044" y="2508562"/>
          <a:ext cx="2964620" cy="7566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4. Tech or Physicist Changes Scanner Settings</a:t>
          </a:r>
          <a:endParaRPr lang="en-US" sz="1400" kern="1200" dirty="0"/>
        </a:p>
      </dsp:txBody>
      <dsp:txXfrm>
        <a:off x="1931044" y="2508562"/>
        <a:ext cx="2964620" cy="756654"/>
      </dsp:txXfrm>
    </dsp:sp>
    <dsp:sp modelId="{A3FDD117-F8FC-164D-B627-2EDE2C56F9B8}">
      <dsp:nvSpPr>
        <dsp:cNvPr id="0" name=""/>
        <dsp:cNvSpPr/>
      </dsp:nvSpPr>
      <dsp:spPr>
        <a:xfrm>
          <a:off x="3973296" y="4143251"/>
          <a:ext cx="2653189" cy="81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5. Patient Care Improved</a:t>
          </a:r>
          <a:endParaRPr lang="en-US" sz="1400" kern="1200" dirty="0"/>
        </a:p>
      </dsp:txBody>
      <dsp:txXfrm>
        <a:off x="3973296" y="4143251"/>
        <a:ext cx="2653189" cy="81614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B5FF44A-90A5-B94F-BE3C-391082F336C8}">
      <dsp:nvSpPr>
        <dsp:cNvPr id="0" name=""/>
        <dsp:cNvSpPr/>
      </dsp:nvSpPr>
      <dsp:spPr>
        <a:xfrm rot="4396374">
          <a:off x="1836361" y="959934"/>
          <a:ext cx="4164346" cy="2904112"/>
        </a:xfrm>
        <a:prstGeom prst="swooshArrow">
          <a:avLst>
            <a:gd name="adj1" fmla="val 16310"/>
            <a:gd name="adj2" fmla="val 31370"/>
          </a:avLst>
        </a:prstGeom>
        <a:gradFill rotWithShape="0">
          <a:gsLst>
            <a:gs pos="0">
              <a:schemeClr val="accent1"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>
          <a:schemeClr val="lt1"/>
        </a:fontRef>
      </dsp:style>
    </dsp:sp>
    <dsp:sp modelId="{C86E51D0-A2D0-C946-86F6-AFA5B029DD15}">
      <dsp:nvSpPr>
        <dsp:cNvPr id="0" name=""/>
        <dsp:cNvSpPr/>
      </dsp:nvSpPr>
      <dsp:spPr>
        <a:xfrm>
          <a:off x="3396327" y="1268623"/>
          <a:ext cx="105162" cy="105162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47D19998-28E1-264F-929C-B12F873BE10D}">
      <dsp:nvSpPr>
        <dsp:cNvPr id="0" name=""/>
        <dsp:cNvSpPr/>
      </dsp:nvSpPr>
      <dsp:spPr>
        <a:xfrm>
          <a:off x="4116403" y="1849430"/>
          <a:ext cx="105162" cy="105162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D24C28DD-CBD4-B646-A8E6-87DA2F19865B}">
      <dsp:nvSpPr>
        <dsp:cNvPr id="0" name=""/>
        <dsp:cNvSpPr/>
      </dsp:nvSpPr>
      <dsp:spPr>
        <a:xfrm>
          <a:off x="4656062" y="2528647"/>
          <a:ext cx="105162" cy="105162"/>
        </a:xfrm>
        <a:prstGeom prst="ellipse">
          <a:avLst/>
        </a:prstGeom>
        <a:gradFill rotWithShape="0">
          <a:gsLst>
            <a:gs pos="0">
              <a:schemeClr val="accent1">
                <a:tint val="60000"/>
                <a:hueOff val="0"/>
                <a:satOff val="0"/>
                <a:lumOff val="0"/>
                <a:alphaOff val="0"/>
                <a:shade val="70000"/>
                <a:satMod val="120000"/>
              </a:schemeClr>
            </a:gs>
            <a:gs pos="35000">
              <a:schemeClr val="accent1">
                <a:tint val="60000"/>
                <a:hueOff val="0"/>
                <a:satOff val="0"/>
                <a:lumOff val="0"/>
                <a:alphaOff val="0"/>
                <a:shade val="100000"/>
                <a:satMod val="150000"/>
              </a:schemeClr>
            </a:gs>
            <a:gs pos="7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00000"/>
                <a:greenMod val="100000"/>
              </a:schemeClr>
            </a:gs>
            <a:gs pos="100000">
              <a:schemeClr val="accent1">
                <a:tint val="60000"/>
                <a:hueOff val="0"/>
                <a:satOff val="0"/>
                <a:lumOff val="0"/>
                <a:alphaOff val="0"/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  <a:ln>
          <a:noFill/>
        </a:ln>
        <a:effectLst>
          <a:innerShdw blurRad="190500" dist="63500" dir="5400000">
            <a:srgbClr val="FFFFFF">
              <a:alpha val="65000"/>
            </a:srgbClr>
          </a:innerShdw>
        </a:effectLst>
        <a:scene3d>
          <a:camera prst="orthographicFront">
            <a:rot lat="0" lon="0" rev="0"/>
          </a:camera>
          <a:lightRig rig="twoPt" dir="r">
            <a:rot lat="0" lon="0" rev="6000000"/>
          </a:lightRig>
        </a:scene3d>
        <a:sp3d prstMaterial="matte">
          <a:bevelT w="0" h="0" prst="relaxedInset"/>
        </a:sp3d>
      </dsp:spPr>
      <dsp:style>
        <a:lnRef idx="0">
          <a:scrgbClr r="0" g="0" b="0"/>
        </a:lnRef>
        <a:fillRef idx="3">
          <a:scrgbClr r="0" g="0" b="0"/>
        </a:fillRef>
        <a:effectRef idx="2">
          <a:scrgbClr r="0" g="0" b="0"/>
        </a:effectRef>
        <a:fontRef idx="minor"/>
      </dsp:style>
    </dsp:sp>
    <dsp:sp modelId="{92C20C88-7BBC-AB4F-9890-DE62850B11C7}">
      <dsp:nvSpPr>
        <dsp:cNvPr id="0" name=""/>
        <dsp:cNvSpPr/>
      </dsp:nvSpPr>
      <dsp:spPr>
        <a:xfrm>
          <a:off x="761318" y="0"/>
          <a:ext cx="1963360" cy="771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b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1. Problem Identified</a:t>
          </a:r>
          <a:endParaRPr lang="en-US" sz="1400" kern="1200" dirty="0"/>
        </a:p>
      </dsp:txBody>
      <dsp:txXfrm>
        <a:off x="761318" y="0"/>
        <a:ext cx="1963360" cy="771836"/>
      </dsp:txXfrm>
    </dsp:sp>
    <dsp:sp modelId="{63EDB389-CBDA-A04C-AD49-AD6A63B9CB22}">
      <dsp:nvSpPr>
        <dsp:cNvPr id="0" name=""/>
        <dsp:cNvSpPr/>
      </dsp:nvSpPr>
      <dsp:spPr>
        <a:xfrm>
          <a:off x="1029801" y="1132358"/>
          <a:ext cx="2153524" cy="771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2. Conference Held &amp; Decision made</a:t>
          </a:r>
          <a:endParaRPr lang="en-US" sz="1400" kern="1200" dirty="0"/>
        </a:p>
      </dsp:txBody>
      <dsp:txXfrm>
        <a:off x="1029801" y="1132358"/>
        <a:ext cx="2153524" cy="771836"/>
      </dsp:txXfrm>
    </dsp:sp>
    <dsp:sp modelId="{01B9947E-18FF-BE48-A979-DC12F88F3264}">
      <dsp:nvSpPr>
        <dsp:cNvPr id="0" name=""/>
        <dsp:cNvSpPr/>
      </dsp:nvSpPr>
      <dsp:spPr>
        <a:xfrm>
          <a:off x="1512308" y="1740519"/>
          <a:ext cx="2671419" cy="771836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3. Decision Communicated</a:t>
          </a:r>
          <a:endParaRPr lang="en-US" sz="1400" kern="1200" dirty="0"/>
        </a:p>
      </dsp:txBody>
      <dsp:txXfrm>
        <a:off x="1512308" y="1740519"/>
        <a:ext cx="2671419" cy="771836"/>
      </dsp:txXfrm>
    </dsp:sp>
    <dsp:sp modelId="{EB0051D3-48C8-684C-A82A-88299B3C8826}">
      <dsp:nvSpPr>
        <dsp:cNvPr id="0" name=""/>
        <dsp:cNvSpPr/>
      </dsp:nvSpPr>
      <dsp:spPr>
        <a:xfrm>
          <a:off x="1931044" y="2508562"/>
          <a:ext cx="2964620" cy="75665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ctr" anchorCtr="0">
          <a:noAutofit/>
        </a:bodyPr>
        <a:lstStyle/>
        <a:p>
          <a:pPr lvl="0" algn="l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4. Tech or Physicist Changes Scanner Settings</a:t>
          </a:r>
          <a:endParaRPr lang="en-US" sz="1400" kern="1200" dirty="0"/>
        </a:p>
      </dsp:txBody>
      <dsp:txXfrm>
        <a:off x="1931044" y="2508562"/>
        <a:ext cx="2964620" cy="756654"/>
      </dsp:txXfrm>
    </dsp:sp>
    <dsp:sp modelId="{A3FDD117-F8FC-164D-B627-2EDE2C56F9B8}">
      <dsp:nvSpPr>
        <dsp:cNvPr id="0" name=""/>
        <dsp:cNvSpPr/>
      </dsp:nvSpPr>
      <dsp:spPr>
        <a:xfrm>
          <a:off x="3973296" y="4143251"/>
          <a:ext cx="2653189" cy="81614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17780" tIns="17780" rIns="17780" bIns="17780" numCol="1" spcCol="1270" anchor="t" anchorCtr="0">
          <a:noAutofit/>
        </a:bodyPr>
        <a:lstStyle/>
        <a:p>
          <a:pPr lvl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US" sz="1400" kern="1200" dirty="0" smtClean="0"/>
            <a:t>5. Patient Care Improved</a:t>
          </a:r>
          <a:endParaRPr lang="en-US" sz="1400" kern="1200" dirty="0"/>
        </a:p>
      </dsp:txBody>
      <dsp:txXfrm>
        <a:off x="3973296" y="4143251"/>
        <a:ext cx="2653189" cy="81614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9/3/layout/DescendingProcess">
  <dgm:title val=""/>
  <dgm:desc val=""/>
  <dgm:catLst>
    <dgm:cat type="process" pri="235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clrData>
  <dgm:layoutNode name="Name0">
    <dgm:varLst>
      <dgm:chMax val="7"/>
      <dgm:chPref val="5"/>
    </dgm:varLst>
    <dgm:alg type="composite">
      <dgm:param type="ar" val="1.1"/>
    </dgm:alg>
    <dgm:shape xmlns:r="http://schemas.openxmlformats.org/officeDocument/2006/relationships" r:blip="">
      <dgm:adjLst/>
    </dgm:shape>
    <dgm:choose name="Name1">
      <dgm:if name="Name2" axis="ch" ptType="node" func="cnt" op="equ" val="1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</dgm:constrLst>
      </dgm:if>
      <dgm:if name="Name3" axis="ch" ptType="node" func="cnt" op="equ" val="2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"/>
          <dgm:constr type="b" for="ch" forName="txNode2" refType="h"/>
          <dgm:constr type="r" for="ch" forName="txNode2" refType="w"/>
          <dgm:constr type="h" for="ch" forName="txNode2" refType="h" fact="0.16"/>
        </dgm:constrLst>
      </dgm:if>
      <dgm:if name="Name4" axis="ch" ptType="node" func="cnt" op="equ" val="3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56"/>
          <dgm:constr type="ctrY" for="ch" forName="txNode2" refType="h" fact="0.3992"/>
          <dgm:constr type="r" for="ch" forName="txNode2" refType="w"/>
          <dgm:constr type="h" for="ch" forName="txNode2" refType="h" fact="0.16"/>
          <dgm:constr type="l" for="ch" forName="txNode3" refType="w" fact="0.5"/>
          <dgm:constr type="b" for="ch" forName="txNode3" refType="h"/>
          <dgm:constr type="r" for="ch" forName="txNode3" refType="w"/>
          <dgm:constr type="h" for="ch" forName="txNode3" refType="h" fact="0.16"/>
          <dgm:constr type="ctrX" for="ch" forName="dotNode2" refType="w" fact="0.4782"/>
          <dgm:constr type="ctrY" for="ch" forName="dotNode2" refType="h" fact="0.3992"/>
          <dgm:constr type="h" for="ch" forName="dotNode2" refType="h" fact="0.0218"/>
          <dgm:constr type="w" for="ch" forName="dotNode2" refType="h" refFor="ch" refForName="dotNode2"/>
        </dgm:constrLst>
      </dgm:if>
      <dgm:if name="Name5" axis="ch" ptType="node" func="cnt" op="equ" val="4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9"/>
          <dgm:constr type="ctrY" for="ch" forName="txNode2" refType="h" fact="0.315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5004"/>
          <dgm:constr type="r" for="ch" forName="txNode3" refType="w" fact="0.5"/>
          <dgm:constr type="h" for="ch" forName="txNode3" refType="h" fact="0.16"/>
          <dgm:constr type="l" for="ch" forName="txNode4" refType="w" fact="0.5"/>
          <dgm:constr type="b" for="ch" forName="txNode4" refType="h"/>
          <dgm:constr type="r" for="ch" forName="txNode4" refType="w"/>
          <dgm:constr type="h" for="ch" forName="txNode4" refType="h" fact="0.16"/>
          <dgm:constr type="ctrX" for="ch" forName="dotNode2" refType="w" fact="0.39"/>
          <dgm:constr type="ctrY" for="ch" forName="dotNode2" refType="h" fact="0.315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5626"/>
          <dgm:constr type="ctrY" for="ch" forName="dotNode3" refType="h" fact="0.5004"/>
          <dgm:constr type="h" for="ch" forName="dotNode3" refType="h" fact="0.0218"/>
          <dgm:constr type="w" for="ch" forName="dotNode3" refType="h" refFor="ch" refForName="dotNode3"/>
        </dgm:constrLst>
      </dgm:if>
      <dgm:if name="Name6" axis="ch" ptType="node" func="cnt" op="equ" val="5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6"/>
          <dgm:constr type="ctrY" for="ch" forName="txNode2" refType="h" fact="0.2885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4089"/>
          <dgm:constr type="r" for="ch" forName="txNode3" refType="w" fact="0.43"/>
          <dgm:constr type="h" for="ch" forName="txNode3" refType="h" fact="0.16"/>
          <dgm:constr type="l" for="ch" forName="txNode4" refType="w" fact="0.67"/>
          <dgm:constr type="ctrY" for="ch" forName="txNode4" refType="h" fact="0.5497"/>
          <dgm:constr type="r" for="ch" forName="txNode4" refType="w"/>
          <dgm:constr type="h" for="ch" forName="txNode4" refType="h" fact="0.16"/>
          <dgm:constr type="l" for="ch" forName="txNode5" refType="w" fact="0.5"/>
          <dgm:constr type="b" for="ch" forName="txNode5" refType="h"/>
          <dgm:constr type="r" for="ch" forName="txNode5" refType="w"/>
          <dgm:constr type="h" for="ch" forName="txNode5" refType="h" fact="0.16"/>
          <dgm:constr type="ctrX" for="ch" forName="dotNode2" refType="w" fact="0.3565"/>
          <dgm:constr type="ctrY" for="ch" forName="dotNode2" refType="h" fact="0.2885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922"/>
          <dgm:constr type="ctrY" for="ch" forName="dotNode3" refType="h" fact="0.4089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939"/>
          <dgm:constr type="ctrY" for="ch" forName="dotNode4" refType="h" fact="0.5497"/>
          <dgm:constr type="h" for="ch" forName="dotNode4" refType="h" fact="0.0218"/>
          <dgm:constr type="w" for="ch" forName="dotNode4" refType="h" refFor="ch" refForName="dotNode4"/>
        </dgm:constrLst>
      </dgm:if>
      <dgm:if name="Name7" axis="ch" ptType="node" func="cnt" op="equ" val="6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5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638"/>
          <dgm:constr type="r" for="ch" forName="txNode3" refType="w" fact="0.37"/>
          <dgm:constr type="h" for="ch" forName="txNode3" refType="h" fact="0.16"/>
          <dgm:constr type="l" for="ch" forName="txNode4" refType="w" fact="0.63"/>
          <dgm:constr type="ctrY" for="ch" forName="txNode4" refType="h" fact="0.4744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961"/>
          <dgm:constr type="r" for="ch" forName="txNode5" refType="w" fact="0.55"/>
          <dgm:constr type="h" for="ch" forName="txNode5" refType="h" fact="0.16"/>
          <dgm:constr type="l" for="ch" forName="txNode6" refType="w" fact="0.5"/>
          <dgm:constr type="b" for="ch" forName="txNode6" refType="h"/>
          <dgm:constr type="r" for="ch" forName="txNode6" refType="w"/>
          <dgm:constr type="h" for="ch" forName="txNode6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419"/>
          <dgm:constr type="ctrY" for="ch" forName="dotNode3" refType="h" fact="0.3638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425"/>
          <dgm:constr type="ctrY" for="ch" forName="dotNode4" refType="h" fact="0.4744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6153"/>
          <dgm:constr type="ctrY" for="ch" forName="dotNode5" refType="h" fact="0.5961"/>
          <dgm:constr type="h" for="ch" forName="dotNode5" refType="h" fact="0.0218"/>
          <dgm:constr type="w" for="ch" forName="dotNode5" refType="h" refFor="ch" refForName="dotNode5"/>
        </dgm:constrLst>
      </dgm:if>
      <dgm:else name="Name8">
        <dgm:constrLst>
          <dgm:constr type="primFontSz" for="ch" ptType="node" op="equ" val="65"/>
          <dgm:constr type="w" for="ch" forName="arrowNode" refType="w" fact="0.75"/>
          <dgm:constr type="h" for="ch" forName="arrowNode" refType="h"/>
          <dgm:constr type="l" for="ch" forName="arrowNode" refType="w" fact="0.07"/>
          <dgm:constr type="t" for="ch" forName="arrowNode"/>
          <dgm:constr type="l" for="ch" forName="txNode1" refType="w" fact="0"/>
          <dgm:constr type="t" for="ch" forName="txNode1" refType="h" fact="0"/>
          <dgm:constr type="r" for="ch" forName="txNode1" refType="w" fact="0.37"/>
          <dgm:constr type="h" for="ch" forName="txNode1" refType="h" fact="0.16"/>
          <dgm:constr type="l" for="ch" forName="txNode2" refType="w" fact="0.44"/>
          <dgm:constr type="ctrY" for="ch" forName="txNode2" refType="h" fact="0.2693"/>
          <dgm:constr type="r" for="ch" forName="txNode2" refType="w"/>
          <dgm:constr type="h" for="ch" forName="txNode2" refType="h" fact="0.16"/>
          <dgm:constr type="l" for="ch" forName="txNode3" refType="w" fact="0"/>
          <dgm:constr type="ctrY" for="ch" forName="txNode3" refType="h" fact="0.3424"/>
          <dgm:constr type="r" for="ch" forName="txNode3" refType="w" fact="0.33"/>
          <dgm:constr type="h" for="ch" forName="txNode3" refType="h" fact="0.16"/>
          <dgm:constr type="l" for="ch" forName="txNode4" refType="w" fact="0.61"/>
          <dgm:constr type="ctrY" for="ch" forName="txNode4" refType="h" fact="0.4276"/>
          <dgm:constr type="r" for="ch" forName="txNode4" refType="w"/>
          <dgm:constr type="h" for="ch" forName="txNode4" refType="h" fact="0.16"/>
          <dgm:constr type="l" for="ch" forName="txNode5" refType="w" fact="0"/>
          <dgm:constr type="ctrY" for="ch" forName="txNode5" refType="h" fact="0.5218"/>
          <dgm:constr type="r" for="ch" forName="txNode5" refType="w" fact="0.5"/>
          <dgm:constr type="h" for="ch" forName="txNode5" refType="h" fact="0.16"/>
          <dgm:constr type="l" for="ch" forName="txNode6" refType="w" fact="0.71"/>
          <dgm:constr type="ctrY" for="ch" forName="txNode6" refType="h" fact="0.6179"/>
          <dgm:constr type="r" for="ch" forName="txNode6" refType="w"/>
          <dgm:constr type="h" for="ch" forName="txNode6" refType="h" fact="0.16"/>
          <dgm:constr type="l" for="ch" forName="txNode7" refType="w" fact="0.5"/>
          <dgm:constr type="b" for="ch" forName="txNode7" refType="h"/>
          <dgm:constr type="r" for="ch" forName="txNode7" refType="w"/>
          <dgm:constr type="h" for="ch" forName="txNode7" refType="h" fact="0.16"/>
          <dgm:constr type="ctrX" for="ch" forName="dotNode2" refType="w" fact="0.33"/>
          <dgm:constr type="ctrY" for="ch" forName="dotNode2" refType="h" fact="0.2693"/>
          <dgm:constr type="h" for="ch" forName="dotNode2" refType="h" fact="0.0218"/>
          <dgm:constr type="w" for="ch" forName="dotNode2" refType="h" refFor="ch" refForName="dotNode2"/>
          <dgm:constr type="ctrX" for="ch" forName="dotNode3" refType="w" fact="0.425"/>
          <dgm:constr type="ctrY" for="ch" forName="dotNode3" refType="h" fact="0.3424"/>
          <dgm:constr type="h" for="ch" forName="dotNode3" refType="h" fact="0.0218"/>
          <dgm:constr type="w" for="ch" forName="dotNode3" refType="h" refFor="ch" refForName="dotNode3"/>
          <dgm:constr type="ctrX" for="ch" forName="dotNode4" refType="w" fact="0.505"/>
          <dgm:constr type="ctrY" for="ch" forName="dotNode4" refType="h" fact="0.4276"/>
          <dgm:constr type="h" for="ch" forName="dotNode4" refType="h" fact="0.0218"/>
          <dgm:constr type="w" for="ch" forName="dotNode4" refType="h" refFor="ch" refForName="dotNode4"/>
          <dgm:constr type="ctrX" for="ch" forName="dotNode5" refType="w" fact="0.5742"/>
          <dgm:constr type="ctrY" for="ch" forName="dotNode5" refType="h" fact="0.5218"/>
          <dgm:constr type="h" for="ch" forName="dotNode5" refType="h" fact="0.0218"/>
          <dgm:constr type="w" for="ch" forName="dotNode5" refType="h" refFor="ch" refForName="dotNode5"/>
          <dgm:constr type="ctrX" for="ch" forName="dotNode6" refType="w" fact="0.63"/>
          <dgm:constr type="ctrY" for="ch" forName="dotNode6" refType="h" fact="0.6179"/>
          <dgm:constr type="h" for="ch" forName="dotNode6" refType="h" fact="0.0218"/>
          <dgm:constr type="w" for="ch" forName="dotNode6" refType="h" refFor="ch" refForName="dotNode6"/>
        </dgm:constrLst>
      </dgm:else>
    </dgm:choose>
    <dgm:forEach name="Name9" axis="self" ptType="parTrans">
      <dgm:forEach name="Name10" axis="self" ptType="sibTrans" st="2">
        <dgm:forEach name="dotRepeat" axis="self">
          <dgm:layoutNode name="dotRepeatNode" styleLbl="fgShp">
            <dgm:alg type="sp"/>
            <dgm:shape xmlns:r="http://schemas.openxmlformats.org/officeDocument/2006/relationships" type="ellipse" r:blip="">
              <dgm:adjLst/>
            </dgm:shape>
            <dgm:presOf axis="self"/>
          </dgm:layoutNode>
        </dgm:forEach>
      </dgm:forEach>
    </dgm:forEach>
    <dgm:choose name="Name11">
      <dgm:if name="Name12" axis="ch" ptType="node" func="cnt" op="gte" val="1">
        <dgm:layoutNode name="arrowNode" styleLbl="node1">
          <dgm:alg type="sp"/>
          <dgm:shape xmlns:r="http://schemas.openxmlformats.org/officeDocument/2006/relationships" rot="73.2729" type="swooshArrow" r:blip="">
            <dgm:adjLst>
              <dgm:adj idx="1" val="0.1631"/>
              <dgm:adj idx="2" val="0.3137"/>
            </dgm:adjLst>
          </dgm:shape>
          <dgm:presOf/>
        </dgm:layoutNode>
      </dgm:if>
      <dgm:else name="Name13"/>
    </dgm:choose>
    <dgm:forEach name="Name14" axis="ch" ptType="node" cnt="1">
      <dgm:layoutNode name="txNode1" styleLbl="revTx">
        <dgm:varLst>
          <dgm:bulletEnabled val="1"/>
        </dgm:varLst>
        <dgm:alg type="tx">
          <dgm:param type="txAnchorVert" val="b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  <dgm:forEach name="Name15" axis="ch" ptType="node" st="2" cnt="1">
      <dgm:layoutNode name="txNode2" styleLbl="revTx">
        <dgm:varLst>
          <dgm:bulletEnabled val="1"/>
        </dgm:varLst>
        <dgm:choose name="Name16">
          <dgm:if name="Name17" axis="self" ptType="node" func="revPos" op="equ" val="1">
            <dgm:alg type="tx">
              <dgm:param type="txAnchorVert" val="t"/>
            </dgm:alg>
          </dgm:if>
          <dgm:if name="Name18" axis="self" ptType="node" func="posOdd" op="equ" val="1">
            <dgm:alg type="tx">
              <dgm:param type="parTxLTRAlign" val="r"/>
              <dgm:param type="parTxRTLAlign" val="r"/>
            </dgm:alg>
          </dgm:if>
          <dgm:else name="Name1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20">
        <dgm:if name="Name21" axis="par ch" ptType="all node" func="cnt" op="neq" val="2">
          <dgm:forEach name="Name22" axis="follow" ptType="sibTrans" cnt="1">
            <dgm:layoutNode name="dotNode2">
              <dgm:alg type="sp"/>
              <dgm:shape xmlns:r="http://schemas.openxmlformats.org/officeDocument/2006/relationships" r:blip="">
                <dgm:adjLst/>
              </dgm:shape>
              <dgm:presOf/>
              <dgm:forEach name="Name23" ref="dotRepeat"/>
            </dgm:layoutNode>
          </dgm:forEach>
        </dgm:if>
        <dgm:else name="Name24"/>
      </dgm:choose>
    </dgm:forEach>
    <dgm:forEach name="Name25" axis="ch" ptType="node" st="3" cnt="1">
      <dgm:layoutNode name="txNode3" styleLbl="revTx">
        <dgm:varLst>
          <dgm:bulletEnabled val="1"/>
        </dgm:varLst>
        <dgm:choose name="Name26">
          <dgm:if name="Name27" axis="self" ptType="node" func="revPos" op="equ" val="1">
            <dgm:alg type="tx">
              <dgm:param type="txAnchorVert" val="t"/>
            </dgm:alg>
          </dgm:if>
          <dgm:if name="Name28" axis="self" ptType="node" func="posOdd" op="equ" val="1">
            <dgm:alg type="tx">
              <dgm:param type="parTxLTRAlign" val="r"/>
              <dgm:param type="parTxRTLAlign" val="r"/>
            </dgm:alg>
          </dgm:if>
          <dgm:else name="Name2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30">
        <dgm:if name="Name31" axis="par ch" ptType="all node" func="cnt" op="neq" val="3">
          <dgm:forEach name="Name32" axis="follow" ptType="sibTrans" cnt="1">
            <dgm:layoutNode name="dotNode3">
              <dgm:alg type="sp"/>
              <dgm:shape xmlns:r="http://schemas.openxmlformats.org/officeDocument/2006/relationships" r:blip="">
                <dgm:adjLst/>
              </dgm:shape>
              <dgm:presOf/>
              <dgm:forEach name="Name33" ref="dotRepeat"/>
            </dgm:layoutNode>
          </dgm:forEach>
        </dgm:if>
        <dgm:else name="Name34"/>
      </dgm:choose>
    </dgm:forEach>
    <dgm:forEach name="Name35" axis="ch" ptType="node" st="4" cnt="1">
      <dgm:layoutNode name="txNode4" styleLbl="revTx">
        <dgm:varLst>
          <dgm:bulletEnabled val="1"/>
        </dgm:varLst>
        <dgm:choose name="Name36">
          <dgm:if name="Name37" axis="self" ptType="node" func="revPos" op="equ" val="1">
            <dgm:alg type="tx">
              <dgm:param type="txAnchorVert" val="t"/>
            </dgm:alg>
          </dgm:if>
          <dgm:if name="Name38" axis="self" ptType="node" func="posOdd" op="equ" val="1">
            <dgm:alg type="tx">
              <dgm:param type="parTxLTRAlign" val="r"/>
              <dgm:param type="parTxRTLAlign" val="r"/>
            </dgm:alg>
          </dgm:if>
          <dgm:else name="Name3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40">
        <dgm:if name="Name41" axis="par ch" ptType="all node" func="cnt" op="neq" val="4">
          <dgm:forEach name="Name42" axis="follow" ptType="sibTrans" cnt="1">
            <dgm:layoutNode name="dotNode4">
              <dgm:alg type="sp"/>
              <dgm:shape xmlns:r="http://schemas.openxmlformats.org/officeDocument/2006/relationships" r:blip="">
                <dgm:adjLst/>
              </dgm:shape>
              <dgm:presOf/>
              <dgm:forEach name="Name43" ref="dotRepeat"/>
            </dgm:layoutNode>
          </dgm:forEach>
        </dgm:if>
        <dgm:else name="Name44"/>
      </dgm:choose>
    </dgm:forEach>
    <dgm:forEach name="Name45" axis="ch" ptType="node" st="5" cnt="1">
      <dgm:layoutNode name="txNode5" styleLbl="revTx">
        <dgm:varLst>
          <dgm:bulletEnabled val="1"/>
        </dgm:varLst>
        <dgm:choose name="Name46">
          <dgm:if name="Name47" axis="self" ptType="node" func="revPos" op="equ" val="1">
            <dgm:alg type="tx">
              <dgm:param type="txAnchorVert" val="t"/>
            </dgm:alg>
          </dgm:if>
          <dgm:if name="Name48" axis="self" ptType="node" func="posOdd" op="equ" val="1">
            <dgm:alg type="tx">
              <dgm:param type="parTxLTRAlign" val="r"/>
              <dgm:param type="parTxRTLAlign" val="r"/>
            </dgm:alg>
          </dgm:if>
          <dgm:else name="Name4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50">
        <dgm:if name="Name51" axis="par ch" ptType="all node" func="cnt" op="neq" val="5">
          <dgm:forEach name="Name52" axis="follow" ptType="sibTrans" cnt="1">
            <dgm:layoutNode name="dotNode5">
              <dgm:alg type="sp"/>
              <dgm:shape xmlns:r="http://schemas.openxmlformats.org/officeDocument/2006/relationships" r:blip="">
                <dgm:adjLst/>
              </dgm:shape>
              <dgm:presOf/>
              <dgm:forEach name="Name53" ref="dotRepeat"/>
            </dgm:layoutNode>
          </dgm:forEach>
        </dgm:if>
        <dgm:else name="Name54"/>
      </dgm:choose>
    </dgm:forEach>
    <dgm:forEach name="Name55" axis="ch" ptType="node" st="6" cnt="1">
      <dgm:layoutNode name="txNode6" styleLbl="revTx">
        <dgm:varLst>
          <dgm:bulletEnabled val="1"/>
        </dgm:varLst>
        <dgm:choose name="Name56">
          <dgm:if name="Name57" axis="self" ptType="node" func="revPos" op="equ" val="1">
            <dgm:alg type="tx">
              <dgm:param type="txAnchorVert" val="t"/>
            </dgm:alg>
          </dgm:if>
          <dgm:if name="Name58" axis="self" ptType="node" func="posOdd" op="equ" val="1">
            <dgm:alg type="tx">
              <dgm:param type="parTxLTRAlign" val="r"/>
              <dgm:param type="parTxRTLAlign" val="r"/>
            </dgm:alg>
          </dgm:if>
          <dgm:else name="Name59">
            <dgm:alg type="tx">
              <dgm:param type="parTxLTRAlign" val="l"/>
              <dgm:param type="parTxRTLAlign" val="l"/>
            </dgm:alg>
          </dgm:else>
        </dgm:choose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  <dgm:choose name="Name60">
        <dgm:if name="Name61" axis="par ch" ptType="all node" func="cnt" op="neq" val="6">
          <dgm:forEach name="Name62" axis="follow" ptType="sibTrans" cnt="1">
            <dgm:layoutNode name="dotNode6">
              <dgm:alg type="sp"/>
              <dgm:shape xmlns:r="http://schemas.openxmlformats.org/officeDocument/2006/relationships" r:blip="">
                <dgm:adjLst/>
              </dgm:shape>
              <dgm:presOf/>
              <dgm:forEach name="Name63" ref="dotRepeat"/>
            </dgm:layoutNode>
          </dgm:forEach>
        </dgm:if>
        <dgm:else name="Name64"/>
      </dgm:choose>
    </dgm:forEach>
    <dgm:forEach name="Name65" axis="ch" ptType="node" st="7" cnt="1">
      <dgm:layoutNode name="txNode7" styleLbl="revTx">
        <dgm:varLst>
          <dgm:bulletEnabled val="1"/>
        </dgm:varLst>
        <dgm:alg type="tx">
          <dgm:param type="txAnchorVert" val="t"/>
        </dgm:alg>
        <dgm:shape xmlns:r="http://schemas.openxmlformats.org/officeDocument/2006/relationships" type="rect" r:blip="" zOrderOff="10">
          <dgm:adjLst/>
        </dgm:shape>
        <dgm:presOf axis="desOrSelf" ptType="node"/>
        <dgm:constrLst>
          <dgm:constr type="lMarg" refType="primFontSz" fact="0.1"/>
          <dgm:constr type="rMarg" refType="primFontSz" fact="0.1"/>
          <dgm:constr type="tMarg" refType="primFontSz" fact="0.1"/>
          <dgm:constr type="bMarg" refType="primFontSz" fact="0.1"/>
        </dgm:constrLst>
        <dgm:ruleLst>
          <dgm:rule type="primFontSz" val="5" fact="NaN" max="NaN"/>
        </dgm:ruleLst>
      </dgm:layoutNod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4">
  <dgm:title val=""/>
  <dgm:desc val=""/>
  <dgm:catLst>
    <dgm:cat type="simple" pri="104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1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1">
        <a:scrgbClr r="0" g="0" b="0"/>
      </a:lnRef>
      <a:fillRef idx="3">
        <a:scrgbClr r="0" g="0" b="0"/>
      </a:fillRef>
      <a:effectRef idx="2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2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3">
        <a:scrgbClr r="0" g="0" b="0"/>
      </a:fillRef>
      <a:effectRef idx="2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jpeg>
</file>

<file path=ppt/media/image10.png>
</file>

<file path=ppt/media/image11.tiff>
</file>

<file path=ppt/media/image12.tiff>
</file>

<file path=ppt/media/image13.tiff>
</file>

<file path=ppt/media/image14.tiff>
</file>

<file path=ppt/media/image15.tiff>
</file>

<file path=ppt/media/image16.tiff>
</file>

<file path=ppt/media/image17.tiff>
</file>

<file path=ppt/media/image18.tiff>
</file>

<file path=ppt/media/image19.tiff>
</file>

<file path=ppt/media/image2.tiff>
</file>

<file path=ppt/media/image20.tiff>
</file>

<file path=ppt/media/image21.png>
</file>

<file path=ppt/media/image22.png>
</file>

<file path=ppt/media/image23.tiff>
</file>

<file path=ppt/media/image3.tiff>
</file>

<file path=ppt/media/image4.jpeg>
</file>

<file path=ppt/media/image5.tiff>
</file>

<file path=ppt/media/image6.tiff>
</file>

<file path=ppt/media/image7.tiff>
</file>

<file path=ppt/media/image8.png>
</file>

<file path=ppt/media/image9.ti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8F2386-43AB-8E47-ADFB-595C26346D9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9E499FC-5A61-7146-A0CB-D4827478B5D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7836490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7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0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499FC-5A61-7146-A0CB-D4827478B5D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992213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How do you know the change was made? Do you have</a:t>
            </a:r>
            <a:r>
              <a:rPr lang="en-US" baseline="0" dirty="0" smtClean="0"/>
              <a:t> a way to confirm with lead technologist or modality chief?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499FC-5A61-7146-A0CB-D4827478B5D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133548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Note --- add --- Pronto doesn’t talk directly with the scanners; partially related to issues</a:t>
            </a:r>
            <a:r>
              <a:rPr lang="en-US" baseline="0" dirty="0" smtClean="0"/>
              <a:t> with access to computers of the scanners by vendors; some other people are trying to work on that; we weren’t trying to solve that </a:t>
            </a:r>
            <a:r>
              <a:rPr lang="en-US" baseline="0" dirty="0" err="1" smtClean="0"/>
              <a:t>probelm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499FC-5A61-7146-A0CB-D4827478B5D4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298853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- CRUD --- intentionally</a:t>
            </a:r>
            <a:r>
              <a:rPr lang="en-US" baseline="0" dirty="0" smtClean="0"/>
              <a:t> externalized create and update</a:t>
            </a:r>
          </a:p>
          <a:p>
            <a:r>
              <a:rPr lang="en-US" baseline="0" dirty="0" smtClean="0"/>
              <a:t>- </a:t>
            </a:r>
            <a:r>
              <a:rPr lang="en-US" dirty="0" smtClean="0"/>
              <a:t>Stored on a server</a:t>
            </a:r>
            <a:r>
              <a:rPr lang="en-US" baseline="0" dirty="0" smtClean="0"/>
              <a:t> and the software stack is LAMP (Linux Apache MySQL PHP)</a:t>
            </a:r>
          </a:p>
          <a:p>
            <a:r>
              <a:rPr lang="en-US" baseline="0" dirty="0" smtClean="0"/>
              <a:t>- Parts of software stack: operating system (Linux), webserver (software piece that talks to the browser, Apache is an HTTP server), database management system (MySQL),  programing language (PHP)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499FC-5A61-7146-A0CB-D4827478B5D4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896415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dirty="0" smtClean="0"/>
              <a:t>Future? -----</a:t>
            </a:r>
            <a:r>
              <a:rPr lang="en-US" baseline="0" dirty="0" smtClean="0"/>
              <a:t> </a:t>
            </a:r>
            <a:r>
              <a:rPr lang="en-US" baseline="0" dirty="0" err="1" smtClean="0"/>
              <a:t>medacalis</a:t>
            </a:r>
            <a:r>
              <a:rPr lang="en-US" baseline="0" dirty="0" smtClean="0"/>
              <a:t> ordering + exact </a:t>
            </a:r>
            <a:r>
              <a:rPr lang="en-US" baseline="0" dirty="0" err="1" smtClean="0"/>
              <a:t>perameters</a:t>
            </a:r>
            <a:r>
              <a:rPr lang="en-US" baseline="0" dirty="0" smtClean="0"/>
              <a:t> from pronto + DICOM </a:t>
            </a:r>
            <a:r>
              <a:rPr lang="en-US" baseline="0" dirty="0" smtClean="0">
                <a:sym typeface="Wingdings"/>
              </a:rPr>
              <a:t> instead of sampling QA/when notice errors, check if all of these match and we are truly following orders/protocols</a:t>
            </a:r>
            <a:endParaRPr lang="en-US" dirty="0" smtClean="0"/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499FC-5A61-7146-A0CB-D4827478B5D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059136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 smtClean="0"/>
              <a:t>Similar products:</a:t>
            </a:r>
          </a:p>
          <a:p>
            <a:pPr marL="171450" indent="-171450">
              <a:buFontTx/>
              <a:buChar char="-"/>
            </a:pPr>
            <a:r>
              <a:rPr lang="en-US" dirty="0" smtClean="0"/>
              <a:t>https://</a:t>
            </a:r>
            <a:r>
              <a:rPr lang="en-US" dirty="0" err="1" smtClean="0"/>
              <a:t>www.radiologyprotocols.com</a:t>
            </a:r>
            <a:r>
              <a:rPr lang="en-US" dirty="0" smtClean="0"/>
              <a:t>/ ---- RP Radiology Product Suite</a:t>
            </a:r>
          </a:p>
          <a:p>
            <a:pPr marL="171450" indent="-171450">
              <a:buFontTx/>
              <a:buChar char="-"/>
            </a:pPr>
            <a:r>
              <a:rPr lang="en-US" baseline="0" dirty="0" smtClean="0"/>
              <a:t>Bayer’s </a:t>
            </a:r>
            <a:r>
              <a:rPr lang="en-US" baseline="0" dirty="0" err="1" smtClean="0"/>
              <a:t>Radimetrics</a:t>
            </a:r>
            <a:r>
              <a:rPr lang="en-US" baseline="0" dirty="0" smtClean="0"/>
              <a:t>™ Enterprise Platform ---- merges and mobilizes patient dose histories and current exam details, bringing analysis and quality solutions to the point of care and enterprise-wide. </a:t>
            </a:r>
            <a:r>
              <a:rPr lang="en-US" dirty="0" smtClean="0"/>
              <a:t>The platform assists you in maintaining a revision-controlled repository for protocol management across the enterprise. </a:t>
            </a:r>
            <a:r>
              <a:rPr lang="en-US" smtClean="0"/>
              <a:t>Receive alerts when a DRL is breached, a new protocol is approved, or to advise users of a scheduled review.</a:t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9E499FC-5A61-7146-A0CB-D4827478B5D4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9914018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86953" y="268288"/>
            <a:ext cx="5669280" cy="39003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8" name="Rectangle 7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400" y="4208929"/>
            <a:ext cx="5458968" cy="1048684"/>
          </a:xfrm>
        </p:spPr>
        <p:txBody>
          <a:bodyPr vert="horz" lIns="91440" tIns="45720" rIns="91440" bIns="45720" rtlCol="0" anchor="b" anchorCtr="0">
            <a:norm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4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0" y="5257800"/>
            <a:ext cx="5458968" cy="621792"/>
          </a:xfrm>
        </p:spPr>
        <p:txBody>
          <a:bodyPr vert="horz" lIns="91440" tIns="45720" rIns="91440" bIns="45720" rtlCol="0">
            <a:normAutofit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90525"/>
            <a:ext cx="5504688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2200" b="0" kern="1200" baseline="0">
                <a:solidFill>
                  <a:schemeClr val="bg1"/>
                </a:solidFill>
                <a:latin typeface="+mn-lt"/>
                <a:ea typeface="+mn-ea"/>
                <a:cs typeface="+mn-cs"/>
              </a:defRPr>
            </a:lvl1pPr>
          </a:lstStyle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8688" y="6356350"/>
            <a:ext cx="4736592" cy="365125"/>
          </a:xfrm>
        </p:spPr>
        <p:txBody>
          <a:bodyPr vert="horz" lIns="91440" tIns="45720" rIns="91440" bIns="45720" rtlCol="0" anchor="ctr"/>
          <a:lstStyle>
            <a:lvl1pPr marL="0" algn="l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56494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3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0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28244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28244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1" name="Content Placeholder 2"/>
          <p:cNvSpPr>
            <a:spLocks noGrp="1"/>
          </p:cNvSpPr>
          <p:nvPr>
            <p:ph sz="half" idx="14"/>
          </p:nvPr>
        </p:nvSpPr>
        <p:spPr>
          <a:xfrm>
            <a:off x="457200" y="2214562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12" name="Content Placeholder 2"/>
          <p:cNvSpPr>
            <a:spLocks noGrp="1"/>
          </p:cNvSpPr>
          <p:nvPr>
            <p:ph sz="half" idx="15"/>
          </p:nvPr>
        </p:nvSpPr>
        <p:spPr>
          <a:xfrm>
            <a:off x="457200" y="4224973"/>
            <a:ext cx="3566160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762052" y="990600"/>
            <a:ext cx="3566160" cy="5135563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CC888B-D9F9-4E54-B722-F151A9F45E95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4746811" y="268288"/>
            <a:ext cx="4114800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95082"/>
            <a:ext cx="3566160" cy="1035424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199" y="2057400"/>
            <a:ext cx="3566160" cy="3657601"/>
          </a:xfrm>
        </p:spPr>
        <p:txBody>
          <a:bodyPr>
            <a:normAutofit/>
          </a:bodyPr>
          <a:lstStyle>
            <a:lvl1pPr marL="0" indent="0">
              <a:spcBef>
                <a:spcPts val="60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161365" y="6124014"/>
            <a:ext cx="1752600" cy="365125"/>
          </a:xfrm>
        </p:spPr>
        <p:txBody>
          <a:bodyPr/>
          <a:lstStyle>
            <a:lvl1pPr algn="l">
              <a:defRPr/>
            </a:lvl1pPr>
          </a:lstStyle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386378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9"/>
          <p:cNvSpPr>
            <a:spLocks noGrp="1"/>
          </p:cNvSpPr>
          <p:nvPr>
            <p:ph type="pic" sz="quarter" idx="13"/>
          </p:nvPr>
        </p:nvSpPr>
        <p:spPr>
          <a:xfrm>
            <a:off x="4760258" y="990600"/>
            <a:ext cx="4096512" cy="5611813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above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7216775" y="268288"/>
            <a:ext cx="1639457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6858000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4 Pictures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35471" y="268288"/>
            <a:ext cx="720761" cy="363931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8788" y="4267200"/>
            <a:ext cx="6477000" cy="566738"/>
          </a:xfrm>
        </p:spPr>
        <p:txBody>
          <a:bodyPr anchor="b"/>
          <a:lstStyle>
            <a:lvl1pPr algn="l">
              <a:defRPr sz="2800" b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269874" y="268288"/>
            <a:ext cx="3006726" cy="3639312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8788" y="4840941"/>
            <a:ext cx="6475412" cy="1304271"/>
          </a:xfrm>
        </p:spPr>
        <p:txBody>
          <a:bodyPr>
            <a:normAutofit/>
          </a:bodyPr>
          <a:lstStyle>
            <a:lvl1pPr marL="0" indent="0">
              <a:spcBef>
                <a:spcPts val="0"/>
              </a:spcBef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10" name="Picture Placeholder 2"/>
          <p:cNvSpPr>
            <a:spLocks noGrp="1"/>
          </p:cNvSpPr>
          <p:nvPr>
            <p:ph type="pic" idx="13"/>
          </p:nvPr>
        </p:nvSpPr>
        <p:spPr>
          <a:xfrm>
            <a:off x="3352800" y="268288"/>
            <a:ext cx="47019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1" name="Picture Placeholder 2"/>
          <p:cNvSpPr>
            <a:spLocks noGrp="1"/>
          </p:cNvSpPr>
          <p:nvPr>
            <p:ph type="pic" idx="14"/>
          </p:nvPr>
        </p:nvSpPr>
        <p:spPr>
          <a:xfrm>
            <a:off x="33528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2" name="Picture Placeholder 2"/>
          <p:cNvSpPr>
            <a:spLocks noGrp="1"/>
          </p:cNvSpPr>
          <p:nvPr>
            <p:ph type="pic" idx="15"/>
          </p:nvPr>
        </p:nvSpPr>
        <p:spPr>
          <a:xfrm>
            <a:off x="5750500" y="2131935"/>
            <a:ext cx="2304288" cy="177566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212106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8148918" y="268288"/>
            <a:ext cx="718073" cy="56692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7543799" y="1035424"/>
            <a:ext cx="1322295" cy="5090739"/>
          </a:xfrm>
        </p:spPr>
        <p:txBody>
          <a:bodyPr vert="eaVert" anchor="t" anchorCtr="0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1035424"/>
            <a:ext cx="6019800" cy="5109789"/>
          </a:xfrm>
        </p:spPr>
        <p:txBody>
          <a:bodyPr vert="eaVert"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212106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3186953" y="268288"/>
            <a:ext cx="5669280" cy="25603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3200399" y="4171950"/>
            <a:ext cx="5457919" cy="1085850"/>
          </a:xfrm>
        </p:spPr>
        <p:txBody>
          <a:bodyPr>
            <a:normAutofit/>
          </a:bodyPr>
          <a:lstStyle>
            <a:lvl1pPr>
              <a:defRPr sz="46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200401" y="5257799"/>
            <a:ext cx="5457918" cy="618565"/>
          </a:xfrm>
        </p:spPr>
        <p:txBody>
          <a:bodyPr>
            <a:normAutofit/>
          </a:bodyPr>
          <a:lstStyle>
            <a:lvl1pPr marL="0" indent="0" algn="l">
              <a:spcBef>
                <a:spcPct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 algn="ctr">
              <a:spcBef>
                <a:spcPct val="0"/>
              </a:spcBef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3276600" y="389965"/>
            <a:ext cx="5499847" cy="365125"/>
          </a:xfrm>
        </p:spPr>
        <p:txBody>
          <a:bodyPr/>
          <a:lstStyle>
            <a:lvl1pPr>
              <a:defRPr sz="2200" b="0" baseline="0">
                <a:solidFill>
                  <a:schemeClr val="bg1"/>
                </a:solidFill>
              </a:defRPr>
            </a:lvl1pPr>
          </a:lstStyle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3213847" y="6356350"/>
            <a:ext cx="473411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265459" y="6356350"/>
            <a:ext cx="685800" cy="365125"/>
          </a:xfrm>
        </p:spPr>
        <p:txBody>
          <a:bodyPr vert="horz" lIns="91440" tIns="45720" rIns="91440" bIns="45720" rtlCol="0" anchor="ctr"/>
          <a:lstStyle>
            <a:lvl1pPr marL="0" algn="r" defTabSz="914400" rtl="0" eaLnBrk="1" latinLnBrk="0" hangingPunct="1">
              <a:defRPr sz="1100" b="1" kern="1200">
                <a:solidFill>
                  <a:schemeClr val="tx2">
                    <a:lumMod val="60000"/>
                    <a:lumOff val="40000"/>
                  </a:schemeClr>
                </a:solidFill>
                <a:latin typeface="+mn-lt"/>
                <a:ea typeface="+mn-ea"/>
                <a:cs typeface="+mn-cs"/>
              </a:defRPr>
            </a:lvl1pPr>
          </a:lstStyle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3200400" y="2877671"/>
            <a:ext cx="5646867" cy="128016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  <p:sp>
        <p:nvSpPr>
          <p:cNvPr id="10" name="Rectangle 9"/>
          <p:cNvSpPr/>
          <p:nvPr/>
        </p:nvSpPr>
        <p:spPr>
          <a:xfrm>
            <a:off x="268940" y="268288"/>
            <a:ext cx="182880" cy="3886853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, Content, and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268288"/>
            <a:ext cx="1645920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178423" y="914400"/>
            <a:ext cx="6508377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178423" y="2209800"/>
            <a:ext cx="6508377" cy="3916363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212106" y="6356350"/>
            <a:ext cx="1752600" cy="365125"/>
          </a:xfrm>
        </p:spPr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178423" y="6356350"/>
            <a:ext cx="4926852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31694" y="361016"/>
            <a:ext cx="506506" cy="365125"/>
          </a:xfrm>
        </p:spPr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5" y="1976718"/>
            <a:ext cx="1645920" cy="4625788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7758952" y="268288"/>
            <a:ext cx="1099073" cy="6350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209801" y="3429000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09801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5562600" y="6356350"/>
            <a:ext cx="1622612" cy="365125"/>
          </a:xfrm>
        </p:spPr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174812" y="6356350"/>
            <a:ext cx="5311588" cy="365125"/>
          </a:xfr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with Pictur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/>
        </p:nvSpPr>
        <p:spPr>
          <a:xfrm>
            <a:off x="269875" y="4773706"/>
            <a:ext cx="2971800" cy="1844582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720354" y="3429001"/>
            <a:ext cx="4966446" cy="1398494"/>
          </a:xfrm>
        </p:spPr>
        <p:txBody>
          <a:bodyPr anchor="b" anchorCtr="0"/>
          <a:lstStyle>
            <a:lvl1pPr algn="r">
              <a:defRPr sz="46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720354" y="4824414"/>
            <a:ext cx="4966446" cy="1320800"/>
          </a:xfrm>
        </p:spPr>
        <p:txBody>
          <a:bodyPr anchor="t" anchorCtr="0">
            <a:normAutofit/>
          </a:bodyPr>
          <a:lstStyle>
            <a:lvl1pPr marL="0" indent="0" algn="r">
              <a:spcBef>
                <a:spcPts val="0"/>
              </a:spcBef>
              <a:buNone/>
              <a:defRPr sz="1600">
                <a:solidFill>
                  <a:schemeClr val="tx2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351212" y="6104965"/>
            <a:ext cx="506506" cy="365125"/>
          </a:xfrm>
        </p:spPr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Picture Placeholder 8"/>
          <p:cNvSpPr>
            <a:spLocks noGrp="1"/>
          </p:cNvSpPr>
          <p:nvPr>
            <p:ph type="pic" sz="quarter" idx="13"/>
          </p:nvPr>
        </p:nvSpPr>
        <p:spPr>
          <a:xfrm>
            <a:off x="269874" y="268288"/>
            <a:ext cx="2971800" cy="4438650"/>
          </a:xfrm>
        </p:spPr>
        <p:txBody>
          <a:bodyPr/>
          <a:lstStyle>
            <a:lvl1pPr>
              <a:buNone/>
              <a:defRPr/>
            </a:lvl1pPr>
          </a:lstStyle>
          <a:p>
            <a:r>
              <a:rPr lang="en-US" smtClean="0"/>
              <a:t>Drag picture to placeholder or click icon to add</a:t>
            </a: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282440" y="2214563"/>
            <a:ext cx="3566160" cy="39116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88352" cy="1143000"/>
          </a:xfrm>
        </p:spPr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279391" y="2054132"/>
            <a:ext cx="3566160" cy="639762"/>
          </a:xfrm>
        </p:spPr>
        <p:txBody>
          <a:bodyPr anchor="b">
            <a:noAutofit/>
          </a:bodyPr>
          <a:lstStyle>
            <a:lvl1pPr marL="0" indent="0" algn="ctr">
              <a:spcBef>
                <a:spcPct val="0"/>
              </a:spcBef>
              <a:buNone/>
              <a:defRPr sz="2000" b="1">
                <a:solidFill>
                  <a:schemeClr val="accent1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279391" y="2689411"/>
            <a:ext cx="3566160" cy="343675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 Content, Top and Botto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/>
        </p:nvSpPr>
        <p:spPr>
          <a:xfrm>
            <a:off x="8148918" y="268288"/>
            <a:ext cx="718073" cy="164592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7391401" cy="114300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199" y="2214562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  <p:sp>
        <p:nvSpPr>
          <p:cNvPr id="9" name="Content Placeholder 2"/>
          <p:cNvSpPr>
            <a:spLocks noGrp="1"/>
          </p:cNvSpPr>
          <p:nvPr>
            <p:ph sz="half" idx="13"/>
          </p:nvPr>
        </p:nvSpPr>
        <p:spPr>
          <a:xfrm>
            <a:off x="457199" y="4224973"/>
            <a:ext cx="7396163" cy="192024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800"/>
            </a:lvl2pPr>
            <a:lvl3pPr>
              <a:defRPr sz="18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20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199" y="914400"/>
            <a:ext cx="6508377" cy="1143000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199" y="2209800"/>
            <a:ext cx="6508377" cy="39163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198659" y="6356350"/>
            <a:ext cx="1752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fld id="{7D290233-0DD1-4A80-BB1E-9ADC3556DBB6}" type="datetimeFigureOut">
              <a:rPr lang="en-US" smtClean="0"/>
              <a:t>10/21/15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74812" y="6356350"/>
            <a:ext cx="60071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100" b="1">
                <a:solidFill>
                  <a:schemeClr val="tx2">
                    <a:lumMod val="60000"/>
                    <a:lumOff val="4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256494" y="361016"/>
            <a:ext cx="506506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200" b="1">
                <a:solidFill>
                  <a:schemeClr val="bg1"/>
                </a:solidFill>
              </a:defRPr>
            </a:lvl1pPr>
          </a:lstStyle>
          <a:p>
            <a:fld id="{CFE4BAC9-6D41-4691-9299-18EF07EF0177}" type="slidenum">
              <a:rPr lang="en-US" smtClean="0"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08" r:id="rId1"/>
    <p:sldLayoutId id="2147483809" r:id="rId2"/>
    <p:sldLayoutId id="2147483810" r:id="rId3"/>
    <p:sldLayoutId id="2147483811" r:id="rId4"/>
    <p:sldLayoutId id="2147483812" r:id="rId5"/>
    <p:sldLayoutId id="2147483813" r:id="rId6"/>
    <p:sldLayoutId id="2147483814" r:id="rId7"/>
    <p:sldLayoutId id="2147483815" r:id="rId8"/>
    <p:sldLayoutId id="2147483816" r:id="rId9"/>
    <p:sldLayoutId id="2147483817" r:id="rId10"/>
    <p:sldLayoutId id="2147483818" r:id="rId11"/>
    <p:sldLayoutId id="2147483819" r:id="rId12"/>
    <p:sldLayoutId id="2147483820" r:id="rId13"/>
    <p:sldLayoutId id="2147483821" r:id="rId14"/>
    <p:sldLayoutId id="2147483822" r:id="rId15"/>
    <p:sldLayoutId id="2147483823" r:id="rId16"/>
    <p:sldLayoutId id="2147483824" r:id="rId17"/>
    <p:sldLayoutId id="2147483825" r:id="rId18"/>
    <p:sldLayoutId id="2147483826" r:id="rId19"/>
  </p:sldLayoutIdLst>
  <p:txStyles>
    <p:titleStyle>
      <a:lvl1pPr algn="l" defTabSz="914400" rtl="0" eaLnBrk="1" latinLnBrk="0" hangingPunct="1">
        <a:spcBef>
          <a:spcPct val="0"/>
        </a:spcBef>
        <a:buNone/>
        <a:defRPr sz="3600" kern="1200">
          <a:solidFill>
            <a:schemeClr val="accent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spcBef>
          <a:spcPts val="1800"/>
        </a:spcBef>
        <a:buClr>
          <a:schemeClr val="accent1"/>
        </a:buClr>
        <a:buSzPct val="100000"/>
        <a:buFont typeface="Wingdings 2" pitchFamily="18" charset="2"/>
        <a:buChar char="¡"/>
        <a:defRPr sz="2000" kern="1200">
          <a:solidFill>
            <a:schemeClr val="tx2"/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spcBef>
          <a:spcPts val="600"/>
        </a:spcBef>
        <a:buClr>
          <a:schemeClr val="accent1">
            <a:lumMod val="50000"/>
          </a:schemeClr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spcBef>
          <a:spcPts val="600"/>
        </a:spcBef>
        <a:buClr>
          <a:schemeClr val="accent1"/>
        </a:buClr>
        <a:buSzPct val="100000"/>
        <a:buFont typeface="Wingdings 2" pitchFamily="18" charset="2"/>
        <a:buChar char="¡"/>
        <a:defRPr sz="1800" kern="1200">
          <a:solidFill>
            <a:schemeClr val="tx2"/>
          </a:solidFill>
          <a:latin typeface="+mn-lt"/>
          <a:ea typeface="+mn-ea"/>
          <a:cs typeface="+mn-cs"/>
        </a:defRPr>
      </a:lvl5pPr>
      <a:lvl6pPr marL="1377950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6pPr>
      <a:lvl7pPr marL="1603375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7pPr>
      <a:lvl8pPr marL="1830388" indent="-228600" algn="l" defTabSz="914400" rtl="0" eaLnBrk="1" latinLnBrk="0" hangingPunct="1">
        <a:spcBef>
          <a:spcPct val="20000"/>
        </a:spcBef>
        <a:buClr>
          <a:schemeClr val="accent1">
            <a:lumMod val="50000"/>
          </a:schemeClr>
        </a:buClr>
        <a:buFont typeface="Wingdings 2" pitchFamily="18" charset="2"/>
        <a:buChar char=""/>
        <a:defRPr lang="en-US" sz="1800" kern="1200" dirty="0" smtClean="0">
          <a:solidFill>
            <a:schemeClr val="tx2"/>
          </a:solidFill>
          <a:latin typeface="+mn-lt"/>
          <a:ea typeface="+mn-ea"/>
          <a:cs typeface="+mn-cs"/>
        </a:defRPr>
      </a:lvl8pPr>
      <a:lvl9pPr marL="2057400" indent="-228600" algn="l" defTabSz="914400" rtl="0" eaLnBrk="1" latinLnBrk="0" hangingPunct="1">
        <a:spcBef>
          <a:spcPct val="20000"/>
        </a:spcBef>
        <a:buClr>
          <a:schemeClr val="accent1"/>
        </a:buClr>
        <a:buFont typeface="Wingdings 2" pitchFamily="18" charset="2"/>
        <a:buChar char=""/>
        <a:defRPr lang="en-US" sz="1800" kern="1200" dirty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image" Target="file:///C:\Documents%20and%20Settings\asn2002.NYH\Desktop\Image_0" TargetMode="Externa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tiff"/><Relationship Id="rId4" Type="http://schemas.openxmlformats.org/officeDocument/2006/relationships/image" Target="../media/image1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tif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tiff"/><Relationship Id="rId4" Type="http://schemas.openxmlformats.org/officeDocument/2006/relationships/image" Target="../media/image16.tiff"/><Relationship Id="rId5" Type="http://schemas.openxmlformats.org/officeDocument/2006/relationships/image" Target="../media/image17.tiff"/><Relationship Id="rId6" Type="http://schemas.openxmlformats.org/officeDocument/2006/relationships/image" Target="../media/image18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tif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9.tiff"/><Relationship Id="rId3" Type="http://schemas.openxmlformats.org/officeDocument/2006/relationships/image" Target="../media/image20.tif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3.tiff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tiff"/><Relationship Id="rId3" Type="http://schemas.openxmlformats.org/officeDocument/2006/relationships/image" Target="../media/image3.tif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4" Type="http://schemas.openxmlformats.org/officeDocument/2006/relationships/diagramQuickStyle" Target="../diagrams/quickStyle1.xml"/><Relationship Id="rId5" Type="http://schemas.openxmlformats.org/officeDocument/2006/relationships/diagramColors" Target="../diagrams/colors1.xml"/><Relationship Id="rId6" Type="http://schemas.microsoft.com/office/2007/relationships/diagramDrawing" Target="../diagrams/drawing1.xml"/><Relationship Id="rId7" Type="http://schemas.openxmlformats.org/officeDocument/2006/relationships/image" Target="../media/image4.jpeg"/><Relationship Id="rId8" Type="http://schemas.microsoft.com/office/2007/relationships/hdphoto" Target="../media/hdphoto1.wdp"/><Relationship Id="rId9" Type="http://schemas.openxmlformats.org/officeDocument/2006/relationships/image" Target="../media/image5.tiff"/><Relationship Id="rId10" Type="http://schemas.openxmlformats.org/officeDocument/2006/relationships/image" Target="../media/image6.tiff"/><Relationship Id="rId11" Type="http://schemas.openxmlformats.org/officeDocument/2006/relationships/image" Target="../media/image7.tiff"/><Relationship Id="rId1" Type="http://schemas.openxmlformats.org/officeDocument/2006/relationships/slideLayout" Target="../slideLayouts/slideLayout2.xml"/><Relationship Id="rId2" Type="http://schemas.openxmlformats.org/officeDocument/2006/relationships/diagramData" Target="../diagrams/data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4" Type="http://schemas.openxmlformats.org/officeDocument/2006/relationships/diagramLayout" Target="../diagrams/layout2.xml"/><Relationship Id="rId5" Type="http://schemas.openxmlformats.org/officeDocument/2006/relationships/diagramQuickStyle" Target="../diagrams/quickStyle2.xml"/><Relationship Id="rId6" Type="http://schemas.openxmlformats.org/officeDocument/2006/relationships/diagramColors" Target="../diagrams/colors2.xml"/><Relationship Id="rId7" Type="http://schemas.microsoft.com/office/2007/relationships/diagramDrawing" Target="../diagrams/drawing2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Relationship Id="rId3" Type="http://schemas.openxmlformats.org/officeDocument/2006/relationships/image" Target="../media/image9.ti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3.xml"/><Relationship Id="rId4" Type="http://schemas.openxmlformats.org/officeDocument/2006/relationships/diagramLayout" Target="../diagrams/layout3.xml"/><Relationship Id="rId5" Type="http://schemas.openxmlformats.org/officeDocument/2006/relationships/diagramQuickStyle" Target="../diagrams/quickStyle3.xml"/><Relationship Id="rId6" Type="http://schemas.openxmlformats.org/officeDocument/2006/relationships/diagramColors" Target="../diagrams/colors3.xml"/><Relationship Id="rId7" Type="http://schemas.microsoft.com/office/2007/relationships/diagramDrawing" Target="../diagrams/drawing3.xml"/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PRONTO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b="1" dirty="0"/>
              <a:t>Open Source </a:t>
            </a:r>
            <a:r>
              <a:rPr lang="en-US" b="1" dirty="0" err="1"/>
              <a:t>Webapp</a:t>
            </a:r>
            <a:r>
              <a:rPr lang="en-US" b="1" dirty="0"/>
              <a:t> for Management of Imaging Protocols and Protocol Updates</a:t>
            </a:r>
          </a:p>
        </p:txBody>
      </p:sp>
      <p:sp>
        <p:nvSpPr>
          <p:cNvPr id="4" name="Subtitle 2"/>
          <p:cNvSpPr txBox="1">
            <a:spLocks/>
          </p:cNvSpPr>
          <p:nvPr/>
        </p:nvSpPr>
        <p:spPr>
          <a:xfrm>
            <a:off x="236769" y="4417095"/>
            <a:ext cx="2671640" cy="2220050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 lnSpcReduction="10000"/>
          </a:bodyPr>
          <a:lstStyle>
            <a:lvl1pPr marL="0" indent="0" algn="l" defTabSz="914400" rtl="0" eaLnBrk="1" latinLnBrk="0" hangingPunct="1">
              <a:spcBef>
                <a:spcPts val="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600" kern="1200">
                <a:solidFill>
                  <a:schemeClr val="tx2"/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914400" rtl="0" eaLnBrk="1" latinLnBrk="0" hangingPunct="1">
              <a:spcBef>
                <a:spcPts val="600"/>
              </a:spcBef>
              <a:buClr>
                <a:schemeClr val="accent1">
                  <a:lumMod val="50000"/>
                </a:schemeClr>
              </a:buClr>
              <a:buSzPct val="10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914400" rtl="0" eaLnBrk="1" latinLnBrk="0" hangingPunct="1">
              <a:spcBef>
                <a:spcPts val="600"/>
              </a:spcBef>
              <a:buClr>
                <a:schemeClr val="accent1"/>
              </a:buClr>
              <a:buSzPct val="100000"/>
              <a:buFont typeface="Wingdings 2" pitchFamily="18" charset="2"/>
              <a:buNone/>
              <a:defRPr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914400" rtl="0" eaLnBrk="1" latinLnBrk="0" hangingPunct="1">
              <a:spcBef>
                <a:spcPct val="20000"/>
              </a:spcBef>
              <a:buClr>
                <a:schemeClr val="accent1">
                  <a:lumMod val="50000"/>
                </a:schemeClr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914400" rtl="0" eaLnBrk="1" latinLnBrk="0" hangingPunct="1">
              <a:spcBef>
                <a:spcPct val="20000"/>
              </a:spcBef>
              <a:buClr>
                <a:schemeClr val="accent1"/>
              </a:buClr>
              <a:buFont typeface="Wingdings 2" pitchFamily="18" charset="2"/>
              <a:buNone/>
              <a:defRPr lang="en-US" sz="1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dirty="0"/>
              <a:t>Joanna G. Escalon, MD</a:t>
            </a:r>
          </a:p>
          <a:p>
            <a:pPr>
              <a:spcAft>
                <a:spcPts val="1200"/>
              </a:spcAft>
            </a:pPr>
            <a:r>
              <a:rPr lang="en-US" dirty="0" err="1"/>
              <a:t>Lilin</a:t>
            </a:r>
            <a:r>
              <a:rPr lang="en-US" dirty="0"/>
              <a:t> Wang, MENG</a:t>
            </a:r>
          </a:p>
          <a:p>
            <a:pPr>
              <a:spcAft>
                <a:spcPts val="1200"/>
              </a:spcAft>
            </a:pPr>
            <a:r>
              <a:rPr lang="en-US" dirty="0"/>
              <a:t>Gray R. Lyons, </a:t>
            </a:r>
            <a:r>
              <a:rPr lang="en-US" dirty="0" err="1"/>
              <a:t>MD,PhD</a:t>
            </a:r>
            <a:endParaRPr lang="en-US" dirty="0"/>
          </a:p>
          <a:p>
            <a:pPr>
              <a:spcAft>
                <a:spcPts val="1200"/>
              </a:spcAft>
            </a:pPr>
            <a:r>
              <a:rPr lang="en-US" dirty="0"/>
              <a:t>Roger J. </a:t>
            </a:r>
            <a:r>
              <a:rPr lang="en-US" dirty="0" err="1"/>
              <a:t>Bartolotta</a:t>
            </a:r>
            <a:r>
              <a:rPr lang="en-US" dirty="0"/>
              <a:t>, MD</a:t>
            </a:r>
          </a:p>
          <a:p>
            <a:pPr>
              <a:spcAft>
                <a:spcPts val="1200"/>
              </a:spcAft>
            </a:pPr>
            <a:r>
              <a:rPr lang="en-US" dirty="0" err="1"/>
              <a:t>Apostolos</a:t>
            </a:r>
            <a:r>
              <a:rPr lang="en-US" dirty="0"/>
              <a:t> J. </a:t>
            </a:r>
            <a:r>
              <a:rPr lang="en-US" dirty="0" err="1"/>
              <a:t>Tsiouris</a:t>
            </a:r>
            <a:r>
              <a:rPr lang="en-US" dirty="0"/>
              <a:t>, MD</a:t>
            </a:r>
          </a:p>
          <a:p>
            <a:pPr>
              <a:spcAft>
                <a:spcPts val="1200"/>
              </a:spcAft>
            </a:pPr>
            <a:r>
              <a:rPr lang="en-US" dirty="0"/>
              <a:t>George L. Shih, MD, MS</a:t>
            </a:r>
          </a:p>
        </p:txBody>
      </p:sp>
      <p:pic>
        <p:nvPicPr>
          <p:cNvPr id="5" name="Picture 4" descr="Image_0"/>
          <p:cNvPicPr/>
          <p:nvPr/>
        </p:nvPicPr>
        <p:blipFill>
          <a:blip r:embed="rId2" r:link="rId3"/>
          <a:srcRect/>
          <a:stretch>
            <a:fillRect/>
          </a:stretch>
        </p:blipFill>
        <p:spPr bwMode="auto">
          <a:xfrm>
            <a:off x="3327400" y="6077857"/>
            <a:ext cx="5094514" cy="59485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  <p:extLst>
      <p:ext uri="{BB962C8B-B14F-4D97-AF65-F5344CB8AC3E}">
        <p14:creationId xmlns:p14="http://schemas.microsoft.com/office/powerpoint/2010/main" val="373993204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865" y="272143"/>
            <a:ext cx="8060268" cy="616857"/>
          </a:xfrm>
        </p:spPr>
        <p:txBody>
          <a:bodyPr/>
          <a:lstStyle/>
          <a:p>
            <a:r>
              <a:rPr lang="en-US" sz="2400" dirty="0" smtClean="0"/>
              <a:t>Step 1: Review Protocol &amp; Decide on Change</a:t>
            </a:r>
            <a:endParaRPr lang="en-US" sz="2400" dirty="0"/>
          </a:p>
        </p:txBody>
      </p:sp>
      <p:pic>
        <p:nvPicPr>
          <p:cNvPr id="11" name="image03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57199" y="1041399"/>
            <a:ext cx="8178802" cy="5533572"/>
          </a:xfrm>
          <a:prstGeom prst="rect">
            <a:avLst/>
          </a:prstGeom>
          <a:ln/>
        </p:spPr>
      </p:pic>
    </p:spTree>
    <p:extLst>
      <p:ext uri="{BB962C8B-B14F-4D97-AF65-F5344CB8AC3E}">
        <p14:creationId xmlns:p14="http://schemas.microsoft.com/office/powerpoint/2010/main" val="327101643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865" y="272143"/>
            <a:ext cx="8060268" cy="769256"/>
          </a:xfrm>
        </p:spPr>
        <p:txBody>
          <a:bodyPr/>
          <a:lstStyle/>
          <a:p>
            <a:r>
              <a:rPr lang="en-US" sz="2400" dirty="0" smtClean="0"/>
              <a:t>Example Protocol: </a:t>
            </a:r>
            <a:br>
              <a:rPr lang="en-US" sz="2400" dirty="0" smtClean="0"/>
            </a:br>
            <a:r>
              <a:rPr lang="en-US" sz="2400" dirty="0" smtClean="0"/>
              <a:t>Pediatric CT Abdomen Pelvis with Contrast</a:t>
            </a:r>
            <a:endParaRPr lang="en-US" sz="2400" dirty="0"/>
          </a:p>
        </p:txBody>
      </p:sp>
      <p:pic>
        <p:nvPicPr>
          <p:cNvPr id="3" name="Picture 2" descr="2.tiff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239" r="27876"/>
          <a:stretch/>
        </p:blipFill>
        <p:spPr>
          <a:xfrm>
            <a:off x="287865" y="2972690"/>
            <a:ext cx="3894666" cy="3885310"/>
          </a:xfrm>
          <a:prstGeom prst="rect">
            <a:avLst/>
          </a:prstGeom>
        </p:spPr>
      </p:pic>
      <p:pic>
        <p:nvPicPr>
          <p:cNvPr id="4" name="Picture 3" descr="1.tiff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117" t="12305"/>
          <a:stretch/>
        </p:blipFill>
        <p:spPr>
          <a:xfrm>
            <a:off x="287866" y="1041399"/>
            <a:ext cx="3911602" cy="2080880"/>
          </a:xfrm>
          <a:prstGeom prst="rect">
            <a:avLst/>
          </a:prstGeom>
        </p:spPr>
      </p:pic>
      <p:pic>
        <p:nvPicPr>
          <p:cNvPr id="5" name="Picture 4" descr="4.tiff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037" r="34814"/>
          <a:stretch/>
        </p:blipFill>
        <p:spPr>
          <a:xfrm>
            <a:off x="4182531" y="1375835"/>
            <a:ext cx="3945467" cy="4544670"/>
          </a:xfrm>
          <a:prstGeom prst="rect">
            <a:avLst/>
          </a:prstGeom>
        </p:spPr>
      </p:pic>
      <p:sp>
        <p:nvSpPr>
          <p:cNvPr id="7" name="Title 1"/>
          <p:cNvSpPr txBox="1">
            <a:spLocks/>
          </p:cNvSpPr>
          <p:nvPr/>
        </p:nvSpPr>
        <p:spPr>
          <a:xfrm>
            <a:off x="7315202" y="2972690"/>
            <a:ext cx="1659466" cy="3473254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1200" b="1" dirty="0"/>
              <a:t>Additional included parameters (most of which are weight-based)</a:t>
            </a:r>
            <a:r>
              <a:rPr lang="en-US" sz="1200" dirty="0"/>
              <a:t>:</a:t>
            </a:r>
          </a:p>
          <a:p>
            <a:r>
              <a:rPr lang="en-US" sz="1200" dirty="0"/>
              <a:t>- Slice Thickness</a:t>
            </a:r>
          </a:p>
          <a:p>
            <a:r>
              <a:rPr lang="en-US" sz="1200" dirty="0"/>
              <a:t>- Interval</a:t>
            </a:r>
          </a:p>
          <a:p>
            <a:r>
              <a:rPr lang="en-US" sz="1200" dirty="0"/>
              <a:t>- Pitch</a:t>
            </a:r>
          </a:p>
          <a:p>
            <a:r>
              <a:rPr lang="en-US" sz="1200" dirty="0"/>
              <a:t>- </a:t>
            </a:r>
            <a:r>
              <a:rPr lang="en-US" sz="1200" dirty="0" err="1"/>
              <a:t>kVp</a:t>
            </a:r>
            <a:endParaRPr lang="en-US" sz="1200" dirty="0"/>
          </a:p>
          <a:p>
            <a:r>
              <a:rPr lang="en-US" sz="1200" dirty="0"/>
              <a:t>- mA</a:t>
            </a:r>
          </a:p>
          <a:p>
            <a:r>
              <a:rPr lang="en-US" sz="1200" dirty="0"/>
              <a:t>- Noise Index</a:t>
            </a:r>
          </a:p>
          <a:p>
            <a:r>
              <a:rPr lang="en-US" sz="1200" dirty="0"/>
              <a:t>- Noise Reduction</a:t>
            </a:r>
          </a:p>
          <a:p>
            <a:r>
              <a:rPr lang="en-US" sz="1200" dirty="0"/>
              <a:t>- Rotation Time</a:t>
            </a:r>
          </a:p>
          <a:p>
            <a:r>
              <a:rPr lang="en-US" sz="1200" dirty="0"/>
              <a:t>- Scan FOV</a:t>
            </a:r>
          </a:p>
          <a:p>
            <a:r>
              <a:rPr lang="en-US" sz="1200" dirty="0"/>
              <a:t>- Display FOV</a:t>
            </a:r>
          </a:p>
          <a:p>
            <a:r>
              <a:rPr lang="en-US" sz="1200" dirty="0"/>
              <a:t>- Scan Delay</a:t>
            </a:r>
          </a:p>
          <a:p>
            <a:r>
              <a:rPr lang="en-US" sz="1200" dirty="0"/>
              <a:t>- Post Processing</a:t>
            </a:r>
          </a:p>
          <a:p>
            <a:r>
              <a:rPr lang="en-US" sz="1200" dirty="0"/>
              <a:t>- Transfer Images</a:t>
            </a:r>
          </a:p>
          <a:p>
            <a:r>
              <a:rPr lang="en-US" sz="1200" dirty="0"/>
              <a:t>- CTDI maximums</a:t>
            </a:r>
          </a:p>
        </p:txBody>
      </p:sp>
    </p:spTree>
    <p:extLst>
      <p:ext uri="{BB962C8B-B14F-4D97-AF65-F5344CB8AC3E}">
        <p14:creationId xmlns:p14="http://schemas.microsoft.com/office/powerpoint/2010/main" val="421159416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7865" y="272143"/>
            <a:ext cx="8060268" cy="769256"/>
          </a:xfrm>
        </p:spPr>
        <p:txBody>
          <a:bodyPr/>
          <a:lstStyle/>
          <a:p>
            <a:r>
              <a:rPr lang="en-US" sz="2400" dirty="0" smtClean="0"/>
              <a:t>Example Protocol: </a:t>
            </a:r>
            <a:br>
              <a:rPr lang="en-US" sz="2400" dirty="0" smtClean="0"/>
            </a:br>
            <a:r>
              <a:rPr lang="en-US" sz="2400" dirty="0" smtClean="0"/>
              <a:t>Adult Chest CT - Pulmonary Embolism</a:t>
            </a:r>
            <a:endParaRPr lang="en-US" sz="2400" dirty="0"/>
          </a:p>
        </p:txBody>
      </p:sp>
      <p:pic>
        <p:nvPicPr>
          <p:cNvPr id="9" name="Picture 8" descr="pe3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666" b="27176"/>
          <a:stretch/>
        </p:blipFill>
        <p:spPr>
          <a:xfrm>
            <a:off x="270092" y="3979333"/>
            <a:ext cx="2597351" cy="2878666"/>
          </a:xfrm>
          <a:prstGeom prst="rect">
            <a:avLst/>
          </a:prstGeom>
        </p:spPr>
      </p:pic>
      <p:pic>
        <p:nvPicPr>
          <p:cNvPr id="10" name="Picture 9" descr="pe4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19843" y="2190343"/>
            <a:ext cx="2716312" cy="4532190"/>
          </a:xfrm>
          <a:prstGeom prst="rect">
            <a:avLst/>
          </a:prstGeom>
        </p:spPr>
      </p:pic>
      <p:pic>
        <p:nvPicPr>
          <p:cNvPr id="12" name="Picture 11" descr="pe6.tiff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573" y="5132296"/>
            <a:ext cx="1857538" cy="1047484"/>
          </a:xfrm>
          <a:prstGeom prst="rect">
            <a:avLst/>
          </a:prstGeom>
        </p:spPr>
      </p:pic>
      <p:pic>
        <p:nvPicPr>
          <p:cNvPr id="13" name="Picture 12" descr="asdf.tiff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83573" y="1010526"/>
            <a:ext cx="3116960" cy="4121770"/>
          </a:xfrm>
          <a:prstGeom prst="rect">
            <a:avLst/>
          </a:prstGeom>
        </p:spPr>
      </p:pic>
      <p:pic>
        <p:nvPicPr>
          <p:cNvPr id="14" name="Picture 13" descr="pe3.tif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73848" r="44348"/>
          <a:stretch/>
        </p:blipFill>
        <p:spPr>
          <a:xfrm>
            <a:off x="3019843" y="949763"/>
            <a:ext cx="2032764" cy="1240580"/>
          </a:xfrm>
          <a:prstGeom prst="rect">
            <a:avLst/>
          </a:prstGeom>
        </p:spPr>
      </p:pic>
      <p:pic>
        <p:nvPicPr>
          <p:cNvPr id="15" name="Picture 14" descr="asdf;lkjasdklfj.tiff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7865" y="1010526"/>
            <a:ext cx="2423636" cy="2968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312341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 descr="4.tiff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176695"/>
            <a:ext cx="6427480" cy="2847833"/>
          </a:xfrm>
          <a:prstGeom prst="rect">
            <a:avLst/>
          </a:prstGeom>
        </p:spPr>
      </p:pic>
      <p:pic>
        <p:nvPicPr>
          <p:cNvPr id="4" name="Picture 3" descr="5.tiff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48"/>
          <a:stretch/>
        </p:blipFill>
        <p:spPr>
          <a:xfrm>
            <a:off x="2857638" y="4024528"/>
            <a:ext cx="6286362" cy="2651354"/>
          </a:xfrm>
          <a:prstGeom prst="rect">
            <a:avLst/>
          </a:prstGeom>
        </p:spPr>
      </p:pic>
      <p:cxnSp>
        <p:nvCxnSpPr>
          <p:cNvPr id="5" name="Straight Arrow Connector 4"/>
          <p:cNvCxnSpPr/>
          <p:nvPr/>
        </p:nvCxnSpPr>
        <p:spPr>
          <a:xfrm flipV="1">
            <a:off x="2522598" y="4261262"/>
            <a:ext cx="335040" cy="658714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6" name="TextBox 5"/>
          <p:cNvSpPr txBox="1"/>
          <p:nvPr/>
        </p:nvSpPr>
        <p:spPr>
          <a:xfrm>
            <a:off x="254000" y="4919976"/>
            <a:ext cx="2895599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Clr>
                <a:srgbClr val="800000"/>
              </a:buClr>
              <a:buSzPct val="107000"/>
              <a:buFont typeface="Wingdings" charset="2"/>
              <a:buChar char="§"/>
            </a:pPr>
            <a:r>
              <a:rPr lang="en-US" dirty="0" smtClean="0"/>
              <a:t>Each row is a series</a:t>
            </a:r>
          </a:p>
          <a:p>
            <a:pPr>
              <a:buClr>
                <a:srgbClr val="800000"/>
              </a:buClr>
              <a:buSzPct val="107000"/>
            </a:pPr>
            <a:endParaRPr lang="en-US" dirty="0" smtClean="0"/>
          </a:p>
          <a:p>
            <a:pPr marL="285750" indent="-285750">
              <a:buClr>
                <a:srgbClr val="800000"/>
              </a:buClr>
              <a:buSzPct val="107000"/>
              <a:buFont typeface="Wingdings" charset="2"/>
              <a:buChar char="§"/>
            </a:pPr>
            <a:r>
              <a:rPr lang="en-US" dirty="0" smtClean="0"/>
              <a:t>Each column is a protocol parameter</a:t>
            </a:r>
            <a:endParaRPr lang="en-US" dirty="0"/>
          </a:p>
        </p:txBody>
      </p:sp>
      <p:cxnSp>
        <p:nvCxnSpPr>
          <p:cNvPr id="9" name="Straight Arrow Connector 8"/>
          <p:cNvCxnSpPr/>
          <p:nvPr/>
        </p:nvCxnSpPr>
        <p:spPr>
          <a:xfrm flipV="1">
            <a:off x="1215105" y="4084305"/>
            <a:ext cx="0" cy="835671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0" name="Title 1"/>
          <p:cNvSpPr>
            <a:spLocks noGrp="1"/>
          </p:cNvSpPr>
          <p:nvPr>
            <p:ph type="title"/>
          </p:nvPr>
        </p:nvSpPr>
        <p:spPr>
          <a:xfrm>
            <a:off x="287865" y="272143"/>
            <a:ext cx="8060268" cy="616857"/>
          </a:xfrm>
        </p:spPr>
        <p:txBody>
          <a:bodyPr/>
          <a:lstStyle/>
          <a:p>
            <a:r>
              <a:rPr lang="en-US" sz="2400" dirty="0" smtClean="0"/>
              <a:t>Step 2: Download Excel and Update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57924277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02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57198" y="1035049"/>
            <a:ext cx="8142515" cy="5496379"/>
          </a:xfrm>
          <a:prstGeom prst="rect">
            <a:avLst/>
          </a:prstGeom>
          <a:ln/>
        </p:spPr>
      </p:pic>
      <p:cxnSp>
        <p:nvCxnSpPr>
          <p:cNvPr id="6" name="Straight Arrow Connector 5"/>
          <p:cNvCxnSpPr/>
          <p:nvPr/>
        </p:nvCxnSpPr>
        <p:spPr>
          <a:xfrm flipH="1">
            <a:off x="4771572" y="1617559"/>
            <a:ext cx="743857" cy="362858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5515429" y="1432893"/>
            <a:ext cx="210457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CSV Upload</a:t>
            </a:r>
            <a:endParaRPr lang="en-US" dirty="0"/>
          </a:p>
        </p:txBody>
      </p:sp>
      <p:sp>
        <p:nvSpPr>
          <p:cNvPr id="14" name="Title 1"/>
          <p:cNvSpPr txBox="1">
            <a:spLocks/>
          </p:cNvSpPr>
          <p:nvPr/>
        </p:nvSpPr>
        <p:spPr>
          <a:xfrm>
            <a:off x="287865" y="272143"/>
            <a:ext cx="8060268" cy="6168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Step 3: </a:t>
            </a:r>
            <a:r>
              <a:rPr lang="en-US" sz="2400" dirty="0"/>
              <a:t>Re-upload Excel as a CSV file</a:t>
            </a:r>
          </a:p>
        </p:txBody>
      </p:sp>
    </p:spTree>
    <p:extLst>
      <p:ext uri="{BB962C8B-B14F-4D97-AF65-F5344CB8AC3E}">
        <p14:creationId xmlns:p14="http://schemas.microsoft.com/office/powerpoint/2010/main" val="93401215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image02.png"/>
          <p:cNvPicPr/>
          <p:nvPr/>
        </p:nvPicPr>
        <p:blipFill>
          <a:blip r:embed="rId2"/>
          <a:srcRect/>
          <a:stretch>
            <a:fillRect/>
          </a:stretch>
        </p:blipFill>
        <p:spPr>
          <a:xfrm>
            <a:off x="457198" y="1035049"/>
            <a:ext cx="8142515" cy="5496379"/>
          </a:xfrm>
          <a:prstGeom prst="rect">
            <a:avLst/>
          </a:prstGeom>
          <a:ln/>
        </p:spPr>
      </p:pic>
      <p:cxnSp>
        <p:nvCxnSpPr>
          <p:cNvPr id="10" name="Straight Arrow Connector 9"/>
          <p:cNvCxnSpPr/>
          <p:nvPr/>
        </p:nvCxnSpPr>
        <p:spPr>
          <a:xfrm flipH="1">
            <a:off x="6803571" y="1995323"/>
            <a:ext cx="545567" cy="707963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7349137" y="1832429"/>
            <a:ext cx="15965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Send Notification after Modification</a:t>
            </a:r>
            <a:endParaRPr lang="en-US" dirty="0"/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287865" y="272143"/>
            <a:ext cx="8060268" cy="6168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Step 4: Notify Others of Change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74376939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shot 2015-10-07 at 12.05.57 PM.pn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39371" b="30726"/>
          <a:stretch/>
        </p:blipFill>
        <p:spPr>
          <a:xfrm>
            <a:off x="457199" y="1070669"/>
            <a:ext cx="7848777" cy="5604993"/>
          </a:xfrm>
          <a:prstGeom prst="rect">
            <a:avLst/>
          </a:prstGeom>
        </p:spPr>
      </p:pic>
      <p:sp>
        <p:nvSpPr>
          <p:cNvPr id="6" name="Title 1"/>
          <p:cNvSpPr txBox="1">
            <a:spLocks/>
          </p:cNvSpPr>
          <p:nvPr/>
        </p:nvSpPr>
        <p:spPr>
          <a:xfrm>
            <a:off x="287865" y="272143"/>
            <a:ext cx="8060268" cy="798526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Step 5: Notification Emailed </a:t>
            </a:r>
          </a:p>
          <a:p>
            <a:r>
              <a:rPr lang="en-US" sz="2400" dirty="0"/>
              <a:t>	</a:t>
            </a:r>
            <a:r>
              <a:rPr lang="en-US" sz="2400" dirty="0" smtClean="0"/>
              <a:t>  &amp; Recipients Confirm Change</a:t>
            </a:r>
            <a:endParaRPr lang="en-US" sz="2400" dirty="0"/>
          </a:p>
        </p:txBody>
      </p:sp>
      <p:cxnSp>
        <p:nvCxnSpPr>
          <p:cNvPr id="7" name="Straight Arrow Connector 6"/>
          <p:cNvCxnSpPr/>
          <p:nvPr/>
        </p:nvCxnSpPr>
        <p:spPr>
          <a:xfrm flipH="1">
            <a:off x="2667000" y="4919559"/>
            <a:ext cx="743857" cy="362858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8" name="TextBox 7"/>
          <p:cNvSpPr txBox="1"/>
          <p:nvPr/>
        </p:nvSpPr>
        <p:spPr>
          <a:xfrm>
            <a:off x="3410856" y="4284133"/>
            <a:ext cx="4378477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Email indicates which protocol was changed, which series, and who made the change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342504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2143"/>
            <a:ext cx="6508377" cy="1821543"/>
          </a:xfrm>
        </p:spPr>
        <p:txBody>
          <a:bodyPr/>
          <a:lstStyle/>
          <a:p>
            <a:r>
              <a:rPr lang="en-US" sz="3200" dirty="0" smtClean="0"/>
              <a:t>Other Advantages of PRONTO</a:t>
            </a:r>
            <a:endParaRPr lang="en-US" sz="3200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287286" y="2786802"/>
            <a:ext cx="8620857" cy="3944197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  <a:buFont typeface="Wingdings" charset="2"/>
              <a:buChar char="ü"/>
            </a:pPr>
            <a:r>
              <a:rPr lang="en-US" sz="2400" dirty="0" smtClean="0"/>
              <a:t>A </a:t>
            </a:r>
            <a:r>
              <a:rPr lang="en-US" sz="2400" b="1" dirty="0"/>
              <a:t>search box </a:t>
            </a:r>
            <a:r>
              <a:rPr lang="en-US" sz="2400" dirty="0"/>
              <a:t>allows protocols to be located by name and/or indication, which may be helpful for residents and technologists during the protocoling </a:t>
            </a:r>
            <a:r>
              <a:rPr lang="en-US" sz="2400" dirty="0" smtClean="0"/>
              <a:t>process</a:t>
            </a:r>
          </a:p>
          <a:p>
            <a:pPr>
              <a:spcAft>
                <a:spcPts val="600"/>
              </a:spcAft>
              <a:buFont typeface="Wingdings" charset="2"/>
              <a:buChar char="ü"/>
            </a:pPr>
            <a:r>
              <a:rPr lang="en-US" sz="2400" dirty="0" smtClean="0"/>
              <a:t>Each </a:t>
            </a:r>
            <a:r>
              <a:rPr lang="en-US" sz="2400" dirty="0"/>
              <a:t>protocol also has a unique URL that can be </a:t>
            </a:r>
            <a:r>
              <a:rPr lang="en-US" sz="2400" b="1" dirty="0"/>
              <a:t>easily </a:t>
            </a:r>
            <a:r>
              <a:rPr lang="en-US" sz="2400" b="1" dirty="0" smtClean="0"/>
              <a:t>shared</a:t>
            </a:r>
            <a:endParaRPr lang="en-US" sz="2400" dirty="0" smtClean="0"/>
          </a:p>
          <a:p>
            <a:pPr>
              <a:spcAft>
                <a:spcPts val="600"/>
              </a:spcAft>
              <a:buFont typeface="Wingdings" charset="2"/>
              <a:buChar char="ü"/>
            </a:pPr>
            <a:r>
              <a:rPr lang="en-US" sz="2400" dirty="0" smtClean="0"/>
              <a:t>Protocols </a:t>
            </a:r>
            <a:r>
              <a:rPr lang="en-US" sz="2400" dirty="0"/>
              <a:t>can be easily exported and </a:t>
            </a:r>
            <a:r>
              <a:rPr lang="en-US" sz="2400" b="1" dirty="0"/>
              <a:t>backed up </a:t>
            </a:r>
            <a:r>
              <a:rPr lang="en-US" sz="2400" dirty="0"/>
              <a:t>with a single </a:t>
            </a:r>
            <a:r>
              <a:rPr lang="en-US" sz="2400" dirty="0" smtClean="0"/>
              <a:t>click</a:t>
            </a:r>
          </a:p>
        </p:txBody>
      </p:sp>
    </p:spTree>
    <p:extLst>
      <p:ext uri="{BB962C8B-B14F-4D97-AF65-F5344CB8AC3E}">
        <p14:creationId xmlns:p14="http://schemas.microsoft.com/office/powerpoint/2010/main" val="784594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/>
          <p:cNvSpPr txBox="1">
            <a:spLocks/>
          </p:cNvSpPr>
          <p:nvPr/>
        </p:nvSpPr>
        <p:spPr>
          <a:xfrm>
            <a:off x="287865" y="272143"/>
            <a:ext cx="8060268" cy="616857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Example Search: “Mesenteric Ischemia”</a:t>
            </a:r>
            <a:endParaRPr lang="en-US" sz="2400" dirty="0"/>
          </a:p>
        </p:txBody>
      </p:sp>
      <p:pic>
        <p:nvPicPr>
          <p:cNvPr id="2" name="Picture 1" descr="1.tiff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654" r="1650"/>
          <a:stretch/>
        </p:blipFill>
        <p:spPr>
          <a:xfrm>
            <a:off x="0" y="2061304"/>
            <a:ext cx="8993075" cy="4381524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 flipH="1">
            <a:off x="1149361" y="1728164"/>
            <a:ext cx="743857" cy="832850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1893218" y="1263271"/>
            <a:ext cx="210457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Type term in search box</a:t>
            </a:r>
            <a:endParaRPr lang="en-US" dirty="0"/>
          </a:p>
        </p:txBody>
      </p:sp>
      <p:cxnSp>
        <p:nvCxnSpPr>
          <p:cNvPr id="8" name="Straight Arrow Connector 7"/>
          <p:cNvCxnSpPr/>
          <p:nvPr/>
        </p:nvCxnSpPr>
        <p:spPr>
          <a:xfrm flipH="1">
            <a:off x="4502059" y="1951245"/>
            <a:ext cx="239590" cy="1567547"/>
          </a:xfrm>
          <a:prstGeom prst="straightConnector1">
            <a:avLst/>
          </a:prstGeom>
          <a:ln w="38100" cmpd="sng">
            <a:tailEnd type="arrow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502059" y="1304914"/>
            <a:ext cx="234683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Relevant protocols are shown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397566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2143"/>
            <a:ext cx="6508377" cy="1167190"/>
          </a:xfrm>
        </p:spPr>
        <p:txBody>
          <a:bodyPr/>
          <a:lstStyle/>
          <a:p>
            <a:r>
              <a:rPr lang="en-US" sz="3200" dirty="0" smtClean="0"/>
              <a:t>Our Experience So Far </a:t>
            </a:r>
            <a:br>
              <a:rPr lang="en-US" sz="3200" dirty="0" smtClean="0"/>
            </a:br>
            <a:r>
              <a:rPr lang="en-US" sz="3200" dirty="0" smtClean="0"/>
              <a:t>&amp; Future Plans</a:t>
            </a:r>
            <a:endParaRPr lang="en-US" sz="3200" dirty="0"/>
          </a:p>
        </p:txBody>
      </p:sp>
      <p:sp>
        <p:nvSpPr>
          <p:cNvPr id="4" name="Content Placeholder 2"/>
          <p:cNvSpPr>
            <a:spLocks noGrp="1"/>
          </p:cNvSpPr>
          <p:nvPr>
            <p:ph idx="1"/>
          </p:nvPr>
        </p:nvSpPr>
        <p:spPr>
          <a:xfrm>
            <a:off x="457199" y="2048934"/>
            <a:ext cx="8388175" cy="4588934"/>
          </a:xfrm>
        </p:spPr>
        <p:txBody>
          <a:bodyPr>
            <a:noAutofit/>
          </a:bodyPr>
          <a:lstStyle/>
          <a:p>
            <a:r>
              <a:rPr lang="en-US" sz="2400" dirty="0" smtClean="0"/>
              <a:t>We have already uploaded </a:t>
            </a:r>
            <a:r>
              <a:rPr lang="en-US" sz="2400" dirty="0"/>
              <a:t>our CT protocols </a:t>
            </a:r>
            <a:r>
              <a:rPr lang="en-US" sz="2400" dirty="0" smtClean="0"/>
              <a:t>for all subspecialties (</a:t>
            </a:r>
            <a:r>
              <a:rPr lang="en-US" sz="2400" dirty="0"/>
              <a:t>total of </a:t>
            </a:r>
            <a:r>
              <a:rPr lang="en-US" sz="2400" b="1" dirty="0"/>
              <a:t>162 protocols</a:t>
            </a:r>
            <a:r>
              <a:rPr lang="en-US" sz="2400" dirty="0" smtClean="0"/>
              <a:t>)</a:t>
            </a:r>
          </a:p>
          <a:p>
            <a:r>
              <a:rPr lang="en-US" sz="2400" dirty="0" smtClean="0"/>
              <a:t>We are in the process of uploading </a:t>
            </a:r>
            <a:r>
              <a:rPr lang="en-US" sz="2400" dirty="0"/>
              <a:t>our MR </a:t>
            </a:r>
            <a:r>
              <a:rPr lang="en-US" sz="2400" dirty="0" smtClean="0"/>
              <a:t>protocols</a:t>
            </a:r>
          </a:p>
          <a:p>
            <a:r>
              <a:rPr lang="en-US" sz="2400" dirty="0" smtClean="0"/>
              <a:t>PRONTO lists all protocol parameters, which will allow us to better perform more comprehensive </a:t>
            </a:r>
            <a:r>
              <a:rPr lang="en-US" sz="2400" b="1" dirty="0" smtClean="0"/>
              <a:t>quality assurance</a:t>
            </a:r>
            <a:endParaRPr lang="en-US" sz="800" dirty="0" smtClean="0"/>
          </a:p>
          <a:p>
            <a:pPr lvl="4"/>
            <a:r>
              <a:rPr lang="en-US" sz="2000" dirty="0" smtClean="0"/>
              <a:t>By crosschecking the protocol parameters with DICOM information and data from our ordering system, we can ensure that the correct study was performed with the correct protocol</a:t>
            </a:r>
          </a:p>
        </p:txBody>
      </p:sp>
    </p:spTree>
    <p:extLst>
      <p:ext uri="{BB962C8B-B14F-4D97-AF65-F5344CB8AC3E}">
        <p14:creationId xmlns:p14="http://schemas.microsoft.com/office/powerpoint/2010/main" val="31853681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74952"/>
            <a:ext cx="6508377" cy="1545062"/>
          </a:xfrm>
        </p:spPr>
        <p:txBody>
          <a:bodyPr/>
          <a:lstStyle/>
          <a:p>
            <a:r>
              <a:rPr lang="en-US" sz="3200" dirty="0"/>
              <a:t>Protocol management </a:t>
            </a:r>
            <a:r>
              <a:rPr lang="en-US" sz="3200" dirty="0" smtClean="0"/>
              <a:t>and </a:t>
            </a:r>
            <a:r>
              <a:rPr lang="en-US" sz="3200" dirty="0"/>
              <a:t>standardization </a:t>
            </a:r>
            <a:r>
              <a:rPr lang="en-US" sz="3200" dirty="0" smtClean="0"/>
              <a:t>are crucial in radiology practices of all sizes.</a:t>
            </a:r>
            <a:endParaRPr lang="en-US" sz="18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02559" y="3096369"/>
            <a:ext cx="6508377" cy="3241449"/>
          </a:xfrm>
        </p:spPr>
        <p:txBody>
          <a:bodyPr>
            <a:normAutofit/>
          </a:bodyPr>
          <a:lstStyle/>
          <a:p>
            <a:r>
              <a:rPr lang="en-US" dirty="0" smtClean="0"/>
              <a:t>Ensure patient safety</a:t>
            </a:r>
          </a:p>
          <a:p>
            <a:r>
              <a:rPr lang="en-US" dirty="0" smtClean="0"/>
              <a:t>Minimize radiation dose (CT)</a:t>
            </a:r>
          </a:p>
          <a:p>
            <a:r>
              <a:rPr lang="en-US" dirty="0" smtClean="0"/>
              <a:t>Sustain highest quality imaging parameters</a:t>
            </a:r>
          </a:p>
          <a:p>
            <a:r>
              <a:rPr lang="en-US" dirty="0" smtClean="0"/>
              <a:t>Maintain throughput</a:t>
            </a:r>
          </a:p>
          <a:p>
            <a:r>
              <a:rPr lang="en-US" dirty="0" smtClean="0"/>
              <a:t>Promote timely and universal updates</a:t>
            </a:r>
          </a:p>
          <a:p>
            <a:r>
              <a:rPr lang="en-US" dirty="0" smtClean="0"/>
              <a:t>Enable routine quality assurance</a:t>
            </a:r>
            <a:endParaRPr lang="en-US" dirty="0"/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502559" y="2358442"/>
            <a:ext cx="6508377" cy="480918"/>
          </a:xfrm>
          <a:prstGeom prst="rect">
            <a:avLst/>
          </a:prstGeom>
        </p:spPr>
        <p:txBody>
          <a:bodyPr vert="horz" lIns="91440" tIns="45720" rIns="91440" bIns="45720" rtlCol="0" anchor="b" anchorCtr="0">
            <a:noAutofit/>
          </a:bodyPr>
          <a:lstStyle>
            <a:lvl1pPr algn="l" defTabSz="9144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accent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400" dirty="0" smtClean="0"/>
              <a:t>Goals: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28405748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2143"/>
            <a:ext cx="6508377" cy="616857"/>
          </a:xfrm>
        </p:spPr>
        <p:txBody>
          <a:bodyPr/>
          <a:lstStyle/>
          <a:p>
            <a:r>
              <a:rPr lang="en-US" sz="3200" dirty="0" smtClean="0"/>
              <a:t>Conclusion</a:t>
            </a:r>
            <a:endParaRPr lang="en-US" sz="3200" dirty="0"/>
          </a:p>
        </p:txBody>
      </p:sp>
      <p:sp>
        <p:nvSpPr>
          <p:cNvPr id="5" name="Content Placeholder 2"/>
          <p:cNvSpPr>
            <a:spLocks noGrp="1"/>
          </p:cNvSpPr>
          <p:nvPr>
            <p:ph idx="1"/>
          </p:nvPr>
        </p:nvSpPr>
        <p:spPr>
          <a:xfrm>
            <a:off x="882383" y="2050143"/>
            <a:ext cx="7427046" cy="4064000"/>
          </a:xfrm>
        </p:spPr>
        <p:txBody>
          <a:bodyPr>
            <a:noAutofit/>
          </a:bodyPr>
          <a:lstStyle/>
          <a:p>
            <a:r>
              <a:rPr lang="en-US" sz="2600" b="1" dirty="0"/>
              <a:t>PRONTO</a:t>
            </a:r>
            <a:r>
              <a:rPr lang="en-US" sz="2600" dirty="0"/>
              <a:t> </a:t>
            </a:r>
            <a:r>
              <a:rPr lang="en-US" sz="2600" dirty="0" smtClean="0"/>
              <a:t>is a </a:t>
            </a:r>
            <a:r>
              <a:rPr lang="en-US" sz="2600" dirty="0"/>
              <a:t>free </a:t>
            </a:r>
            <a:r>
              <a:rPr lang="en-US" sz="2600" b="1" dirty="0"/>
              <a:t>open source </a:t>
            </a:r>
            <a:r>
              <a:rPr lang="en-US" sz="2600" dirty="0"/>
              <a:t>web-based protocol management system </a:t>
            </a:r>
          </a:p>
          <a:p>
            <a:r>
              <a:rPr lang="en-US" sz="2600" dirty="0" smtClean="0"/>
              <a:t>It provides </a:t>
            </a:r>
            <a:r>
              <a:rPr lang="en-US" sz="2600" dirty="0"/>
              <a:t>a practical way to </a:t>
            </a:r>
            <a:r>
              <a:rPr lang="en-US" sz="2600" dirty="0" smtClean="0"/>
              <a:t>manage, update, and </a:t>
            </a:r>
            <a:r>
              <a:rPr lang="en-US" sz="2600" dirty="0"/>
              <a:t>search imaging </a:t>
            </a:r>
            <a:r>
              <a:rPr lang="en-US" sz="2600" dirty="0" smtClean="0"/>
              <a:t>protocols, allowing a </a:t>
            </a:r>
            <a:r>
              <a:rPr lang="en-US" sz="2600" dirty="0"/>
              <a:t>radiology practice </a:t>
            </a:r>
            <a:r>
              <a:rPr lang="en-US" sz="2600" dirty="0" smtClean="0"/>
              <a:t>to efficiently ensure high </a:t>
            </a:r>
            <a:r>
              <a:rPr lang="en-US" sz="2600" dirty="0"/>
              <a:t>quality </a:t>
            </a:r>
            <a:r>
              <a:rPr lang="en-US" sz="2600" dirty="0" smtClean="0"/>
              <a:t>imaging</a:t>
            </a:r>
          </a:p>
          <a:p>
            <a:r>
              <a:rPr lang="en-US" sz="2600" dirty="0"/>
              <a:t>Source Code: </a:t>
            </a:r>
            <a:r>
              <a:rPr lang="en-US" sz="2600" b="1" dirty="0"/>
              <a:t>http://</a:t>
            </a:r>
            <a:r>
              <a:rPr lang="en-US" sz="2600" b="1" dirty="0" err="1"/>
              <a:t>src.pronto.trove.nyc</a:t>
            </a:r>
            <a:r>
              <a:rPr lang="en-US" sz="2600" b="1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27116183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44716"/>
            <a:ext cx="6508377" cy="1560180"/>
          </a:xfrm>
        </p:spPr>
        <p:txBody>
          <a:bodyPr/>
          <a:lstStyle/>
          <a:p>
            <a:r>
              <a:rPr lang="en-US" sz="3200" dirty="0" smtClean="0"/>
              <a:t>Implementing revised and/or new protocols can be cumbersome.</a:t>
            </a:r>
            <a:endParaRPr lang="en-US" sz="3200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57199" y="2884714"/>
            <a:ext cx="3860801" cy="3241449"/>
          </a:xfrm>
        </p:spPr>
        <p:txBody>
          <a:bodyPr>
            <a:normAutofit/>
          </a:bodyPr>
          <a:lstStyle/>
          <a:p>
            <a:r>
              <a:rPr lang="en-US" dirty="0"/>
              <a:t>While some 3rd party vendor tools are available, many practices use standard documents or spreadsheets for </a:t>
            </a:r>
            <a:r>
              <a:rPr lang="en-US" dirty="0" smtClean="0"/>
              <a:t>management</a:t>
            </a:r>
            <a:endParaRPr lang="en-US" dirty="0"/>
          </a:p>
        </p:txBody>
      </p:sp>
      <p:pic>
        <p:nvPicPr>
          <p:cNvPr id="4" name="Picture 3" descr="2.tif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470830">
            <a:off x="5059449" y="3143547"/>
            <a:ext cx="3505547" cy="2483096"/>
          </a:xfrm>
          <a:prstGeom prst="rect">
            <a:avLst/>
          </a:prstGeom>
        </p:spPr>
      </p:pic>
      <p:pic>
        <p:nvPicPr>
          <p:cNvPr id="5" name="Picture 4" descr="3.tiff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0582387">
            <a:off x="4276368" y="3284469"/>
            <a:ext cx="3160840" cy="28172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32575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3" name="Diagram 12"/>
          <p:cNvGraphicFramePr/>
          <p:nvPr>
            <p:extLst>
              <p:ext uri="{D42A27DB-BD31-4B8C-83A1-F6EECF244321}">
                <p14:modId xmlns:p14="http://schemas.microsoft.com/office/powerpoint/2010/main" val="1907170217"/>
              </p:ext>
            </p:extLst>
          </p:nvPr>
        </p:nvGraphicFramePr>
        <p:xfrm>
          <a:off x="545787" y="2057399"/>
          <a:ext cx="7240936" cy="4823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362857"/>
            <a:ext cx="6508377" cy="1549401"/>
          </a:xfrm>
        </p:spPr>
        <p:txBody>
          <a:bodyPr/>
          <a:lstStyle/>
          <a:p>
            <a:r>
              <a:rPr lang="en-US" sz="3200" dirty="0" smtClean="0"/>
              <a:t>Every step relies on a chain of communication that is hard to track and can break down.</a:t>
            </a:r>
            <a:endParaRPr lang="en-US" sz="3200" dirty="0"/>
          </a:p>
        </p:txBody>
      </p:sp>
      <p:pic>
        <p:nvPicPr>
          <p:cNvPr id="11" name="Picture 10" descr="1.tiff"/>
          <p:cNvPicPr>
            <a:picLocks noChangeAspect="1"/>
          </p:cNvPicPr>
          <p:nvPr/>
        </p:nvPicPr>
        <p:blipFill rotWithShape="1">
          <a:blip r:embed="rId7">
            <a:alphaModFix/>
            <a:biLevel thresh="25000"/>
            <a:extLst>
              <a:ext uri="{BEBA8EAE-BF5A-486C-A8C5-ECC9F3942E4B}">
                <a14:imgProps xmlns:a14="http://schemas.microsoft.com/office/drawing/2010/main">
                  <a14:imgLayer r:embed="rId8">
                    <a14:imgEffect>
                      <a14:sharpenSoften amount="28000"/>
                    </a14:imgEffect>
                    <a14:imgEffect>
                      <a14:brightnessContrast bright="48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42819" t="80505" r="17951"/>
          <a:stretch/>
        </p:blipFill>
        <p:spPr>
          <a:xfrm>
            <a:off x="3335867" y="2235200"/>
            <a:ext cx="2760133" cy="557670"/>
          </a:xfrm>
          <a:prstGeom prst="rect">
            <a:avLst/>
          </a:prstGeom>
        </p:spPr>
      </p:pic>
      <p:pic>
        <p:nvPicPr>
          <p:cNvPr id="3" name="Picture 2" descr="scanner.tiff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51599" y="4385734"/>
            <a:ext cx="2190647" cy="1633792"/>
          </a:xfrm>
          <a:prstGeom prst="rect">
            <a:avLst/>
          </a:prstGeom>
        </p:spPr>
      </p:pic>
      <p:pic>
        <p:nvPicPr>
          <p:cNvPr id="4" name="Picture 3" descr="tech.tiff"/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44857" y="5164666"/>
            <a:ext cx="982020" cy="1439333"/>
          </a:xfrm>
          <a:prstGeom prst="rect">
            <a:avLst/>
          </a:prstGeom>
        </p:spPr>
      </p:pic>
      <p:pic>
        <p:nvPicPr>
          <p:cNvPr id="5" name="Picture 4" descr="1.tiff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5787" y="3905754"/>
            <a:ext cx="1295849" cy="95995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013676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" name="Diagram 16"/>
          <p:cNvGraphicFramePr/>
          <p:nvPr>
            <p:extLst>
              <p:ext uri="{D42A27DB-BD31-4B8C-83A1-F6EECF244321}">
                <p14:modId xmlns:p14="http://schemas.microsoft.com/office/powerpoint/2010/main" val="1217352707"/>
              </p:ext>
            </p:extLst>
          </p:nvPr>
        </p:nvGraphicFramePr>
        <p:xfrm>
          <a:off x="545787" y="2057399"/>
          <a:ext cx="7240936" cy="4823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453572"/>
            <a:ext cx="6508377" cy="1767113"/>
          </a:xfrm>
        </p:spPr>
        <p:txBody>
          <a:bodyPr/>
          <a:lstStyle/>
          <a:p>
            <a:r>
              <a:rPr lang="en-US" sz="3200" dirty="0" smtClean="0"/>
              <a:t>Decision to change a protocol may be made, but implementation may fail or is not confirmed.</a:t>
            </a:r>
            <a:endParaRPr lang="en-US" sz="3200" dirty="0"/>
          </a:p>
        </p:txBody>
      </p:sp>
      <p:sp>
        <p:nvSpPr>
          <p:cNvPr id="14" name="Content Placeholder 2"/>
          <p:cNvSpPr>
            <a:spLocks noGrp="1"/>
          </p:cNvSpPr>
          <p:nvPr>
            <p:ph idx="1"/>
          </p:nvPr>
        </p:nvSpPr>
        <p:spPr>
          <a:xfrm>
            <a:off x="5689599" y="2057399"/>
            <a:ext cx="3217333" cy="2931612"/>
          </a:xfrm>
          <a:ln w="28575" cmpd="sng">
            <a:solidFill>
              <a:srgbClr val="800000"/>
            </a:solidFill>
            <a:prstDash val="dash"/>
          </a:ln>
        </p:spPr>
        <p:txBody>
          <a:bodyPr>
            <a:noAutofit/>
          </a:bodyPr>
          <a:lstStyle/>
          <a:p>
            <a:r>
              <a:rPr lang="en-US" sz="1400" b="1" dirty="0" smtClean="0"/>
              <a:t>How do you know the change was made?</a:t>
            </a:r>
          </a:p>
          <a:p>
            <a:r>
              <a:rPr lang="en-US" sz="1400" b="1" dirty="0" smtClean="0"/>
              <a:t>Do you have a way to confirm the change with the lead technologist or modality chief?</a:t>
            </a:r>
          </a:p>
          <a:p>
            <a:r>
              <a:rPr lang="en-US" sz="1400" b="1" dirty="0" smtClean="0"/>
              <a:t>Did all of the people who need to know about the change get notified?</a:t>
            </a:r>
          </a:p>
          <a:p>
            <a:r>
              <a:rPr lang="en-US" sz="1400" b="1" dirty="0" smtClean="0"/>
              <a:t>Were all steps achieved in a timely manner?</a:t>
            </a:r>
          </a:p>
        </p:txBody>
      </p:sp>
      <p:cxnSp>
        <p:nvCxnSpPr>
          <p:cNvPr id="4" name="Straight Connector 3"/>
          <p:cNvCxnSpPr/>
          <p:nvPr/>
        </p:nvCxnSpPr>
        <p:spPr>
          <a:xfrm flipH="1">
            <a:off x="4479683" y="3639895"/>
            <a:ext cx="483417" cy="645010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11" name="Straight Connector 10"/>
          <p:cNvCxnSpPr/>
          <p:nvPr/>
        </p:nvCxnSpPr>
        <p:spPr>
          <a:xfrm flipH="1">
            <a:off x="4310350" y="3792295"/>
            <a:ext cx="805151" cy="284075"/>
          </a:xfrm>
          <a:prstGeom prst="line">
            <a:avLst/>
          </a:prstGeom>
          <a:ln w="69850">
            <a:solidFill>
              <a:schemeClr val="tx1"/>
            </a:solidFill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386243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186267"/>
            <a:ext cx="6508377" cy="2111829"/>
          </a:xfrm>
        </p:spPr>
        <p:txBody>
          <a:bodyPr/>
          <a:lstStyle/>
          <a:p>
            <a:r>
              <a:rPr lang="en-US" sz="3200" dirty="0" smtClean="0"/>
              <a:t>Without a way to confirm a protocol change, the problem will only be noticed when you see a suboptimal study.</a:t>
            </a:r>
            <a:endParaRPr lang="en-US" sz="3200" dirty="0"/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31604" y="4742672"/>
            <a:ext cx="838056" cy="2085572"/>
          </a:xfrm>
          <a:prstGeom prst="rect">
            <a:avLst/>
          </a:prstGeom>
        </p:spPr>
      </p:pic>
      <p:pic>
        <p:nvPicPr>
          <p:cNvPr id="6" name="Picture 5" descr="sarcoidosis adenopathy nodules CT copy.tif"/>
          <p:cNvPicPr>
            <a:picLocks noChangeAspect="1"/>
          </p:cNvPicPr>
          <p:nvPr/>
        </p:nvPicPr>
        <p:blipFill>
          <a:blip r:embed="rId3">
            <a:alphaModFix amt="56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7199" y="2478182"/>
            <a:ext cx="3034458" cy="2264491"/>
          </a:xfrm>
          <a:prstGeom prst="rect">
            <a:avLst/>
          </a:prstGeom>
        </p:spPr>
      </p:pic>
      <p:sp>
        <p:nvSpPr>
          <p:cNvPr id="7" name="Rectangle 6"/>
          <p:cNvSpPr/>
          <p:nvPr/>
        </p:nvSpPr>
        <p:spPr>
          <a:xfrm>
            <a:off x="648499" y="4742673"/>
            <a:ext cx="2622608" cy="3462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 smtClean="0"/>
              <a:t>This doesn’t look right!</a:t>
            </a:r>
            <a:endParaRPr lang="en-US" dirty="0"/>
          </a:p>
        </p:txBody>
      </p:sp>
      <p:sp>
        <p:nvSpPr>
          <p:cNvPr id="18" name="Curved Up Arrow 17"/>
          <p:cNvSpPr/>
          <p:nvPr/>
        </p:nvSpPr>
        <p:spPr>
          <a:xfrm rot="20046741">
            <a:off x="5321056" y="5566794"/>
            <a:ext cx="2185723" cy="568190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19" name="Curved Up Arrow 18"/>
          <p:cNvSpPr/>
          <p:nvPr/>
        </p:nvSpPr>
        <p:spPr>
          <a:xfrm rot="1854888">
            <a:off x="1711710" y="5610749"/>
            <a:ext cx="2074728" cy="568190"/>
          </a:xfrm>
          <a:prstGeom prst="curvedUpArrow">
            <a:avLst/>
          </a:prstGeom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sp>
        <p:nvSpPr>
          <p:cNvPr id="20" name="Rectangle 19"/>
          <p:cNvSpPr/>
          <p:nvPr/>
        </p:nvSpPr>
        <p:spPr>
          <a:xfrm>
            <a:off x="3785020" y="2983216"/>
            <a:ext cx="1718313" cy="175945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algn="ct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dirty="0" smtClean="0"/>
              <a:t>Problem is </a:t>
            </a:r>
            <a:r>
              <a:rPr lang="en-US" sz="2000" b="1" dirty="0" smtClean="0"/>
              <a:t>re-assessed</a:t>
            </a:r>
            <a:r>
              <a:rPr lang="en-US" sz="2000" dirty="0" smtClean="0"/>
              <a:t> and changes are finally made</a:t>
            </a:r>
            <a:endParaRPr lang="en-US" sz="2000" dirty="0"/>
          </a:p>
        </p:txBody>
      </p:sp>
      <p:pic>
        <p:nvPicPr>
          <p:cNvPr id="21" name="Picture 20" descr="sarcoidosis adenopathy nodules CT copy.tif"/>
          <p:cNvPicPr>
            <a:picLocks noChangeAspect="1"/>
          </p:cNvPicPr>
          <p:nvPr/>
        </p:nvPicPr>
        <p:blipFill>
          <a:blip r:embed="rId3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15461" y="2478181"/>
            <a:ext cx="3034458" cy="2264491"/>
          </a:xfrm>
          <a:prstGeom prst="rect">
            <a:avLst/>
          </a:prstGeom>
        </p:spPr>
      </p:pic>
      <p:sp>
        <p:nvSpPr>
          <p:cNvPr id="22" name="Rectangle 21"/>
          <p:cNvSpPr/>
          <p:nvPr/>
        </p:nvSpPr>
        <p:spPr>
          <a:xfrm>
            <a:off x="6295450" y="4751872"/>
            <a:ext cx="1645628" cy="346249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lvl="0" algn="r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dirty="0" smtClean="0"/>
              <a:t>That’s better!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2631951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5" name="Diagram 14"/>
          <p:cNvGraphicFramePr/>
          <p:nvPr>
            <p:extLst>
              <p:ext uri="{D42A27DB-BD31-4B8C-83A1-F6EECF244321}">
                <p14:modId xmlns:p14="http://schemas.microsoft.com/office/powerpoint/2010/main" val="3385060253"/>
              </p:ext>
            </p:extLst>
          </p:nvPr>
        </p:nvGraphicFramePr>
        <p:xfrm>
          <a:off x="545787" y="2057399"/>
          <a:ext cx="7240936" cy="482398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489858"/>
            <a:ext cx="6508377" cy="1821543"/>
          </a:xfrm>
        </p:spPr>
        <p:txBody>
          <a:bodyPr/>
          <a:lstStyle/>
          <a:p>
            <a:r>
              <a:rPr lang="en-US" sz="3200" dirty="0" smtClean="0"/>
              <a:t>By introducing an automated system like </a:t>
            </a:r>
            <a:r>
              <a:rPr lang="en-US" sz="3200" b="1" dirty="0" smtClean="0"/>
              <a:t>PRONTO</a:t>
            </a:r>
            <a:r>
              <a:rPr lang="en-US" sz="3200" dirty="0" smtClean="0"/>
              <a:t> for tracking protocol changes, we can improve this process.</a:t>
            </a:r>
            <a:endParaRPr lang="en-US" sz="3200" dirty="0"/>
          </a:p>
        </p:txBody>
      </p:sp>
      <p:sp>
        <p:nvSpPr>
          <p:cNvPr id="5" name="Connector 4"/>
          <p:cNvSpPr/>
          <p:nvPr/>
        </p:nvSpPr>
        <p:spPr>
          <a:xfrm>
            <a:off x="4498110" y="3691466"/>
            <a:ext cx="541867" cy="575733"/>
          </a:xfrm>
          <a:prstGeom prst="flowChartConnector">
            <a:avLst/>
          </a:prstGeom>
          <a:noFill/>
          <a:ln w="38100" cmpd="sng">
            <a:solidFill>
              <a:schemeClr val="tx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Rectangle 15"/>
          <p:cNvSpPr/>
          <p:nvPr/>
        </p:nvSpPr>
        <p:spPr>
          <a:xfrm>
            <a:off x="5039977" y="3040006"/>
            <a:ext cx="3422604" cy="92845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 defTabSz="711200">
              <a:lnSpc>
                <a:spcPct val="90000"/>
              </a:lnSpc>
              <a:spcBef>
                <a:spcPct val="0"/>
              </a:spcBef>
              <a:spcAft>
                <a:spcPct val="35000"/>
              </a:spcAft>
            </a:pPr>
            <a:r>
              <a:rPr lang="en-US" sz="2000" b="1" dirty="0" smtClean="0"/>
              <a:t>PRONTO</a:t>
            </a:r>
            <a:r>
              <a:rPr lang="en-US" sz="2000" dirty="0" smtClean="0"/>
              <a:t> is a solution to the pitfalls of protocol management.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9759473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2144"/>
            <a:ext cx="6508377" cy="1617634"/>
          </a:xfrm>
        </p:spPr>
        <p:txBody>
          <a:bodyPr/>
          <a:lstStyle/>
          <a:p>
            <a:r>
              <a:rPr lang="en-US" sz="3200" dirty="0" smtClean="0"/>
              <a:t>What is PRONTO?</a:t>
            </a:r>
            <a:endParaRPr lang="en-US" sz="3200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199" y="2434033"/>
            <a:ext cx="8088087" cy="3952253"/>
          </a:xfrm>
        </p:spPr>
        <p:txBody>
          <a:bodyPr>
            <a:noAutofit/>
          </a:bodyPr>
          <a:lstStyle/>
          <a:p>
            <a:r>
              <a:rPr lang="en-US" sz="2400" dirty="0" smtClean="0"/>
              <a:t>PRONTO is an </a:t>
            </a:r>
            <a:r>
              <a:rPr lang="en-US" sz="2400" b="1" dirty="0"/>
              <a:t>open-</a:t>
            </a:r>
            <a:r>
              <a:rPr lang="en-US" sz="2400" b="1" dirty="0" smtClean="0"/>
              <a:t>source</a:t>
            </a:r>
            <a:r>
              <a:rPr lang="en-US" sz="2400" dirty="0" smtClean="0"/>
              <a:t> </a:t>
            </a:r>
            <a:r>
              <a:rPr lang="en-US" sz="2400" dirty="0"/>
              <a:t>Protocol management </a:t>
            </a:r>
            <a:r>
              <a:rPr lang="en-US" sz="2400" dirty="0" smtClean="0"/>
              <a:t>web</a:t>
            </a:r>
            <a:r>
              <a:rPr lang="en-US" sz="2400" dirty="0"/>
              <a:t>-app </a:t>
            </a:r>
            <a:r>
              <a:rPr lang="en-US" sz="2400" dirty="0" smtClean="0"/>
              <a:t>via which a Radiology Department can </a:t>
            </a:r>
            <a:r>
              <a:rPr lang="en-US" sz="2400" dirty="0"/>
              <a:t>collect, modify and view </a:t>
            </a:r>
            <a:r>
              <a:rPr lang="en-US" sz="2400" dirty="0" smtClean="0"/>
              <a:t>protocols</a:t>
            </a:r>
          </a:p>
          <a:p>
            <a:r>
              <a:rPr lang="en-US" sz="2400" dirty="0" smtClean="0"/>
              <a:t>It provides </a:t>
            </a:r>
            <a:r>
              <a:rPr lang="en-US" sz="2400" dirty="0"/>
              <a:t>a free convenient web-based way to distribute protocols to physicians and </a:t>
            </a:r>
            <a:r>
              <a:rPr lang="en-US" sz="2400" dirty="0" smtClean="0"/>
              <a:t>technologists</a:t>
            </a:r>
            <a:endParaRPr lang="en-US" sz="2400" dirty="0"/>
          </a:p>
          <a:p>
            <a:r>
              <a:rPr lang="en-US" sz="2400" b="1" dirty="0" smtClean="0"/>
              <a:t>It manages </a:t>
            </a:r>
            <a:r>
              <a:rPr lang="en-US" sz="2400" b="1" dirty="0"/>
              <a:t>the process of protocol updates with </a:t>
            </a:r>
            <a:r>
              <a:rPr lang="en-US" sz="2400" b="1" dirty="0" smtClean="0"/>
              <a:t>email </a:t>
            </a:r>
            <a:r>
              <a:rPr lang="en-US" sz="2400" b="1" dirty="0"/>
              <a:t>notifications to </a:t>
            </a:r>
            <a:r>
              <a:rPr lang="en-US" sz="2400" b="1" dirty="0" smtClean="0"/>
              <a:t>the appropriate individuals</a:t>
            </a:r>
          </a:p>
          <a:p>
            <a:r>
              <a:rPr lang="en-US" sz="2400" dirty="0" smtClean="0"/>
              <a:t>It uses the LAMP stack </a:t>
            </a:r>
            <a:r>
              <a:rPr lang="en-US" sz="2400" dirty="0"/>
              <a:t>(</a:t>
            </a:r>
            <a:r>
              <a:rPr lang="en-US" sz="2400" dirty="0" smtClean="0"/>
              <a:t>Linux, Apache, MySQL, PHP</a:t>
            </a:r>
            <a:r>
              <a:rPr lang="en-US" sz="2400" dirty="0"/>
              <a:t>)</a:t>
            </a:r>
          </a:p>
          <a:p>
            <a:endParaRPr lang="en-US" sz="2400" dirty="0" smtClean="0"/>
          </a:p>
        </p:txBody>
      </p:sp>
    </p:spTree>
    <p:extLst>
      <p:ext uri="{BB962C8B-B14F-4D97-AF65-F5344CB8AC3E}">
        <p14:creationId xmlns:p14="http://schemas.microsoft.com/office/powerpoint/2010/main" val="138643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199" y="272144"/>
            <a:ext cx="6508377" cy="1632752"/>
          </a:xfrm>
        </p:spPr>
        <p:txBody>
          <a:bodyPr/>
          <a:lstStyle/>
          <a:p>
            <a:r>
              <a:rPr lang="en-US" sz="3200" dirty="0" smtClean="0"/>
              <a:t>How does PRONTO work?</a:t>
            </a:r>
            <a:r>
              <a:rPr lang="en-US" sz="3200" dirty="0">
                <a:latin typeface="Wingdings"/>
                <a:ea typeface="Wingdings"/>
                <a:cs typeface="Wingdings"/>
              </a:rPr>
              <a:t> </a:t>
            </a:r>
            <a:endParaRPr lang="en-US" sz="3200" dirty="0"/>
          </a:p>
        </p:txBody>
      </p:sp>
      <p:sp>
        <p:nvSpPr>
          <p:cNvPr id="11" name="Content Placeholder 2"/>
          <p:cNvSpPr>
            <a:spLocks noGrp="1"/>
          </p:cNvSpPr>
          <p:nvPr>
            <p:ph idx="1"/>
          </p:nvPr>
        </p:nvSpPr>
        <p:spPr>
          <a:xfrm>
            <a:off x="457199" y="2092488"/>
            <a:ext cx="8450944" cy="4426858"/>
          </a:xfrm>
        </p:spPr>
        <p:txBody>
          <a:bodyPr>
            <a:normAutofit/>
          </a:bodyPr>
          <a:lstStyle/>
          <a:p>
            <a:pPr>
              <a:spcAft>
                <a:spcPts val="600"/>
              </a:spcAft>
            </a:pPr>
            <a:r>
              <a:rPr lang="en-US" dirty="0" smtClean="0"/>
              <a:t>A </a:t>
            </a:r>
            <a:r>
              <a:rPr lang="en-US" b="1" dirty="0" smtClean="0"/>
              <a:t>decision</a:t>
            </a:r>
            <a:r>
              <a:rPr lang="en-US" dirty="0" smtClean="0"/>
              <a:t> is made to change a protocol parameter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The division head or other radiologist assigned to </a:t>
            </a:r>
            <a:r>
              <a:rPr lang="en-US" dirty="0"/>
              <a:t>managing </a:t>
            </a:r>
            <a:r>
              <a:rPr lang="en-US" dirty="0" smtClean="0"/>
              <a:t>that protocol downloads the protocol from PRONTO (in the form of an </a:t>
            </a:r>
            <a:r>
              <a:rPr lang="en-US" b="1" dirty="0" smtClean="0"/>
              <a:t>Excel spreadsheet</a:t>
            </a:r>
            <a:r>
              <a:rPr lang="en-US" dirty="0" smtClean="0"/>
              <a:t>), updates the spreadsheet and re-uploads it to PRONTO (CSV upload)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This spreadsheet replaces the prior spreadsheet and differences are registered by PRONTO</a:t>
            </a:r>
          </a:p>
          <a:p>
            <a:pPr>
              <a:spcAft>
                <a:spcPts val="600"/>
              </a:spcAft>
            </a:pPr>
            <a:r>
              <a:rPr lang="en-US" dirty="0" smtClean="0"/>
              <a:t>PRONTO sends </a:t>
            </a:r>
            <a:r>
              <a:rPr lang="en-US" b="1" dirty="0" smtClean="0"/>
              <a:t>email notifications</a:t>
            </a:r>
            <a:r>
              <a:rPr lang="en-US" dirty="0" smtClean="0"/>
              <a:t> to all assigned parties</a:t>
            </a:r>
            <a:endParaRPr lang="en-US" dirty="0"/>
          </a:p>
          <a:p>
            <a:pPr>
              <a:spcAft>
                <a:spcPts val="600"/>
              </a:spcAft>
            </a:pPr>
            <a:r>
              <a:rPr lang="en-US" dirty="0" smtClean="0"/>
              <a:t>Technologists and/or physicists reply with </a:t>
            </a:r>
            <a:r>
              <a:rPr lang="en-US" b="1" dirty="0" smtClean="0"/>
              <a:t>confirmation</a:t>
            </a:r>
            <a:r>
              <a:rPr lang="en-US" dirty="0" smtClean="0"/>
              <a:t> when scanner settings are changed</a:t>
            </a:r>
          </a:p>
        </p:txBody>
      </p:sp>
      <p:sp>
        <p:nvSpPr>
          <p:cNvPr id="3" name="Rectangle 2"/>
          <p:cNvSpPr/>
          <p:nvPr/>
        </p:nvSpPr>
        <p:spPr>
          <a:xfrm>
            <a:off x="3986454" y="2482347"/>
            <a:ext cx="390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Wingdings"/>
                <a:ea typeface="Wingdings"/>
                <a:cs typeface="Wingdings"/>
              </a:rPr>
              <a:t>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>
          <a:xfrm>
            <a:off x="3986454" y="3932171"/>
            <a:ext cx="390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Wingdings"/>
                <a:ea typeface="Wingdings"/>
                <a:cs typeface="Wingdings"/>
              </a:rPr>
              <a:t>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3986454" y="4818146"/>
            <a:ext cx="390364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>
                <a:latin typeface="Wingdings"/>
                <a:ea typeface="Wingdings"/>
                <a:cs typeface="Wingdings"/>
              </a:rPr>
              <a:t>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>
          <a:xfrm>
            <a:off x="3990843" y="5374537"/>
            <a:ext cx="390364" cy="492443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800" dirty="0" smtClean="0">
              <a:latin typeface="Wingdings"/>
              <a:ea typeface="Wingdings"/>
              <a:cs typeface="Wingdings"/>
            </a:endParaRPr>
          </a:p>
          <a:p>
            <a:r>
              <a:rPr lang="en-US" dirty="0" smtClean="0">
                <a:latin typeface="Wingdings"/>
                <a:ea typeface="Wingdings"/>
                <a:cs typeface="Wingdings"/>
              </a:rPr>
              <a:t>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770368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Plaza">
  <a:themeElements>
    <a:clrScheme name="Plaza">
      <a:dk1>
        <a:sysClr val="windowText" lastClr="000000"/>
      </a:dk1>
      <a:lt1>
        <a:sysClr val="window" lastClr="FFFFFF"/>
      </a:lt1>
      <a:dk2>
        <a:srgbClr val="333333"/>
      </a:dk2>
      <a:lt2>
        <a:srgbClr val="CCCCCC"/>
      </a:lt2>
      <a:accent1>
        <a:srgbClr val="990000"/>
      </a:accent1>
      <a:accent2>
        <a:srgbClr val="580101"/>
      </a:accent2>
      <a:accent3>
        <a:srgbClr val="E94A00"/>
      </a:accent3>
      <a:accent4>
        <a:srgbClr val="EB8F00"/>
      </a:accent4>
      <a:accent5>
        <a:srgbClr val="A4A4A4"/>
      </a:accent5>
      <a:accent6>
        <a:srgbClr val="666666"/>
      </a:accent6>
      <a:hlink>
        <a:srgbClr val="D01010"/>
      </a:hlink>
      <a:folHlink>
        <a:srgbClr val="E6682E"/>
      </a:folHlink>
    </a:clrScheme>
    <a:fontScheme name="Plaza">
      <a:maj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ajorFont>
      <a:minorFont>
        <a:latin typeface="Century Gothic"/>
        <a:ea typeface=""/>
        <a:cs typeface=""/>
        <a:font script="Jpan" typeface="メイリオ"/>
        <a:font script="Hans" typeface="宋体"/>
        <a:font script="Hant" typeface="新細明體"/>
      </a:minorFont>
    </a:fontScheme>
    <a:fmtScheme name="Plaza">
      <a: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60000"/>
                <a:satMod val="135000"/>
              </a:schemeClr>
            </a:gs>
            <a:gs pos="100000">
              <a:schemeClr val="phClr">
                <a:tint val="100000"/>
                <a:shade val="100000"/>
                <a:satMod val="135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70000"/>
                <a:satMod val="120000"/>
              </a:schemeClr>
            </a:gs>
            <a:gs pos="35000">
              <a:schemeClr val="phClr">
                <a:shade val="100000"/>
                <a:satMod val="150000"/>
              </a:schemeClr>
            </a:gs>
            <a:gs pos="70000">
              <a:schemeClr val="phClr">
                <a:tint val="100000"/>
                <a:shade val="100000"/>
                <a:satMod val="200000"/>
                <a:greenMod val="100000"/>
              </a:schemeClr>
            </a:gs>
            <a:gs pos="100000">
              <a:schemeClr val="phClr">
                <a:tint val="100000"/>
                <a:shade val="100000"/>
                <a:satMod val="250000"/>
                <a:greenMod val="100000"/>
              </a:schemeClr>
            </a:gs>
          </a:gsLst>
          <a:lin ang="16200000" scaled="1"/>
        </a:gradFill>
      </a:fillStyleLst>
      <a:lnStyleLst>
        <a:ln w="12700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190500" dist="63500" dir="5400000">
              <a:srgbClr val="FFFFFF">
                <a:alpha val="65000"/>
              </a:srgbClr>
            </a:innerShdw>
          </a:effectLst>
          <a:scene3d>
            <a:camera prst="orthographicFront">
              <a:rot lat="0" lon="0" rev="0"/>
            </a:camera>
            <a:lightRig rig="twoPt" dir="r">
              <a:rot lat="0" lon="0" rev="6000000"/>
            </a:lightRig>
          </a:scene3d>
          <a:sp3d prstMaterial="matte">
            <a:bevelT w="0" h="0" prst="relaxedInset"/>
          </a:sp3d>
        </a:effectStyle>
        <a:effectStyle>
          <a:effectLst>
            <a:innerShdw blurRad="50800" dist="25400" dir="13500000">
              <a:srgbClr val="FFFFFF">
                <a:alpha val="75000"/>
              </a:srgbClr>
            </a:innerShdw>
            <a:outerShdw blurRad="88900" dist="38100" dir="6600000" sx="101000" sy="101000" rotWithShape="0">
              <a:srgbClr val="000000">
                <a:alpha val="50000"/>
              </a:srgbClr>
            </a:outerShdw>
          </a:effectLst>
          <a:scene3d>
            <a:camera prst="perspectiveFront" fov="3000000"/>
            <a:lightRig rig="morning" dir="tl">
              <a:rot lat="0" lon="0" rev="1800000"/>
            </a:lightRig>
          </a:scene3d>
          <a:sp3d contourW="38100" prstMaterial="softEdge">
            <a:bevelT w="25400" h="38100"/>
            <a:contourClr>
              <a:schemeClr val="phClr">
                <a:tint val="6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 rtlCol="0" anchor="ctr"/>
      <a:lstStyle>
        <a:defPPr algn="ctr">
          <a:defRPr/>
        </a:defPPr>
      </a:lstStyle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Plaza.thmx</Template>
  <TotalTime>419</TotalTime>
  <Words>1117</Words>
  <Application>Microsoft Macintosh PowerPoint</Application>
  <PresentationFormat>On-screen Show (4:3)</PresentationFormat>
  <Paragraphs>121</Paragraphs>
  <Slides>20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20</vt:i4>
      </vt:variant>
    </vt:vector>
  </HeadingPairs>
  <TitlesOfParts>
    <vt:vector size="21" baseType="lpstr">
      <vt:lpstr>Plaza</vt:lpstr>
      <vt:lpstr>PRONTO</vt:lpstr>
      <vt:lpstr>Protocol management and standardization are crucial in radiology practices of all sizes.</vt:lpstr>
      <vt:lpstr>Implementing revised and/or new protocols can be cumbersome.</vt:lpstr>
      <vt:lpstr>Every step relies on a chain of communication that is hard to track and can break down.</vt:lpstr>
      <vt:lpstr>Decision to change a protocol may be made, but implementation may fail or is not confirmed.</vt:lpstr>
      <vt:lpstr>Without a way to confirm a protocol change, the problem will only be noticed when you see a suboptimal study.</vt:lpstr>
      <vt:lpstr>By introducing an automated system like PRONTO for tracking protocol changes, we can improve this process.</vt:lpstr>
      <vt:lpstr>What is PRONTO?</vt:lpstr>
      <vt:lpstr>How does PRONTO work? </vt:lpstr>
      <vt:lpstr>Step 1: Review Protocol &amp; Decide on Change</vt:lpstr>
      <vt:lpstr>Example Protocol:  Pediatric CT Abdomen Pelvis with Contrast</vt:lpstr>
      <vt:lpstr>Example Protocol:  Adult Chest CT - Pulmonary Embolism</vt:lpstr>
      <vt:lpstr>Step 2: Download Excel and Update</vt:lpstr>
      <vt:lpstr>PowerPoint Presentation</vt:lpstr>
      <vt:lpstr>PowerPoint Presentation</vt:lpstr>
      <vt:lpstr>PowerPoint Presentation</vt:lpstr>
      <vt:lpstr>Other Advantages of PRONTO</vt:lpstr>
      <vt:lpstr>PowerPoint Presentation</vt:lpstr>
      <vt:lpstr>Our Experience So Far  &amp; Future Plans</vt:lpstr>
      <vt:lpstr>Conclusion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PRONTO</dc:title>
  <dc:creator>Joanna Escalon</dc:creator>
  <cp:lastModifiedBy>Joanna Escalon</cp:lastModifiedBy>
  <cp:revision>51</cp:revision>
  <dcterms:created xsi:type="dcterms:W3CDTF">2015-07-21T23:21:47Z</dcterms:created>
  <dcterms:modified xsi:type="dcterms:W3CDTF">2015-10-21T14:31:20Z</dcterms:modified>
</cp:coreProperties>
</file>

<file path=docProps/thumbnail.jpeg>
</file>